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63" r:id="rId10"/>
    <p:sldId id="265" r:id="rId11"/>
    <p:sldId id="271" r:id="rId12"/>
    <p:sldId id="270" r:id="rId13"/>
    <p:sldId id="267" r:id="rId14"/>
    <p:sldId id="268" r:id="rId15"/>
    <p:sldId id="272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91" r:id="rId29"/>
  </p:sldIdLst>
  <p:sldSz cx="9144000" cy="6858000" type="screen4x3"/>
  <p:notesSz cx="6797675" cy="9926638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12EB4-2287-494B-96BB-FE0C71984258}" type="doc">
      <dgm:prSet loTypeId="urn:microsoft.com/office/officeart/2005/8/layout/cycle4" loCatId="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4B568765-0D17-9B45-9A99-A088529AC52C}">
      <dgm:prSet phldrT="[Text]" custT="1"/>
      <dgm:spPr bwMode="auto">
        <a:solidFill>
          <a:srgbClr val="569B8A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defRPr/>
          </a:pPr>
          <a:r>
            <a:rPr lang="de-DE" sz="1600" b="1">
              <a:latin typeface="Arial"/>
              <a:cs typeface="Arial"/>
            </a:rPr>
            <a:t>LOSGRUPPE A</a:t>
          </a:r>
          <a:endParaRPr/>
        </a:p>
      </dgm:t>
    </dgm:pt>
    <dgm:pt modelId="{DE06DC52-4595-8644-901C-79157EA776AB}" type="parTrans" cxnId="{759064C4-8205-4847-B2AF-01C479422D9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597868F8-5462-544E-BE17-49F9302FD50D}" type="sibTrans" cxnId="{759064C4-8205-4847-B2AF-01C479422D9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52C8F5F-BF96-2441-BFDF-35D8F3E4BF15}">
      <dgm:prSet phldrT="[Text]" custT="1"/>
      <dgm:spPr bwMode="auto"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/>
            <a:buNone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32 Plätze (20%)</a:t>
          </a:r>
          <a:endParaRPr/>
        </a:p>
      </dgm:t>
    </dgm:pt>
    <dgm:pt modelId="{6C4D5101-EA0A-784D-BD16-C7177D890344}" type="parTrans" cxnId="{8E0A781C-989C-CC4B-AC8C-2C537DE08C4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5FBC490-69F3-F247-8AA0-0EB99DE7C05D}" type="sibTrans" cxnId="{8E0A781C-989C-CC4B-AC8C-2C537DE08C4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785B593-0B69-0746-BBE1-1F1A01F13464}">
      <dgm:prSet phldrT="[Text]"/>
      <dgm:spPr bwMode="auto">
        <a:solidFill>
          <a:srgbClr val="569B8A"/>
        </a:solidFill>
      </dgm:spPr>
      <dgm:t>
        <a:bodyPr/>
        <a:lstStyle/>
        <a:p>
          <a:pPr>
            <a:defRPr/>
          </a:pPr>
          <a:r>
            <a:rPr lang="de-DE" b="1">
              <a:latin typeface="Arial"/>
              <a:cs typeface="Arial"/>
            </a:rPr>
            <a:t>LOSGRUPPE B</a:t>
          </a:r>
          <a:endParaRPr/>
        </a:p>
      </dgm:t>
    </dgm:pt>
    <dgm:pt modelId="{807235E8-AE17-104F-A864-8653B4B28C53}" type="parTrans" cxnId="{2ABF3BDE-69E9-8646-8D0A-5F1AF11D162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C0683C3-69A3-7A4C-9FED-FA8C704EC208}" type="sibTrans" cxnId="{2ABF3BDE-69E9-8646-8D0A-5F1AF11D162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6086FB8-3661-6D49-9CCD-538FA104CD36}">
      <dgm:prSet phldrT="[Text]" custT="1"/>
      <dgm:spPr bwMode="auto"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48 Plätze (30%)</a:t>
          </a:r>
          <a:endParaRPr/>
        </a:p>
      </dgm:t>
    </dgm:pt>
    <dgm:pt modelId="{8227AFC7-5DA0-F94F-910B-654B9E8A16DB}" type="parTrans" cxnId="{9B99A0F2-1ECA-564C-AD6F-F9E77DEA2DF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FB4A490C-AB5E-284C-AC7F-A40EAF715159}" type="sibTrans" cxnId="{9B99A0F2-1ECA-564C-AD6F-F9E77DEA2DF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86A0E65-89E9-7F45-A718-439A2539B1B4}">
      <dgm:prSet phldrT="[Text]"/>
      <dgm:spPr bwMode="auto">
        <a:solidFill>
          <a:srgbClr val="569B8A"/>
        </a:solidFill>
      </dgm:spPr>
      <dgm:t>
        <a:bodyPr/>
        <a:lstStyle/>
        <a:p>
          <a:pPr>
            <a:defRPr/>
          </a:pPr>
          <a:r>
            <a:rPr lang="de-DE" b="1">
              <a:latin typeface="Arial"/>
              <a:cs typeface="Arial"/>
            </a:rPr>
            <a:t>LOSGRUPPE C</a:t>
          </a:r>
          <a:endParaRPr/>
        </a:p>
      </dgm:t>
    </dgm:pt>
    <dgm:pt modelId="{5CA5A46A-1C91-6D46-BD3B-6606378F1FB8}" type="parTrans" cxnId="{7E1D7F8C-B5A3-1041-BECE-9C9A9DCF692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51B056A-02BC-2B4B-9820-7EAE39F6F6C4}" type="sibTrans" cxnId="{7E1D7F8C-B5A3-1041-BECE-9C9A9DCF692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9122705-6AA3-E74D-9816-435272081886}">
      <dgm:prSet phldrT="[Text]" custT="1"/>
      <dgm:spPr bwMode="auto"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48 Plätze (30%)</a:t>
          </a:r>
          <a:endParaRPr/>
        </a:p>
      </dgm:t>
    </dgm:pt>
    <dgm:pt modelId="{0B7F6109-9A64-7242-9039-42740DEB244A}" type="parTrans" cxnId="{5D73BAC8-8871-F54B-AB2A-215930B9775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E1F25DE-0BC0-D84E-9041-8997FCD87DFC}" type="sibTrans" cxnId="{5D73BAC8-8871-F54B-AB2A-215930B9775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91EBB0B-E65C-F34A-AFB7-D4F0FB79BF76}">
      <dgm:prSet phldrT="[Text]"/>
      <dgm:spPr bwMode="auto">
        <a:solidFill>
          <a:srgbClr val="569B8A"/>
        </a:solidFill>
      </dgm:spPr>
      <dgm:t>
        <a:bodyPr/>
        <a:lstStyle/>
        <a:p>
          <a:pPr>
            <a:defRPr/>
          </a:pPr>
          <a:r>
            <a:rPr lang="de-DE" b="1">
              <a:latin typeface="Arial"/>
              <a:cs typeface="Arial"/>
            </a:rPr>
            <a:t>LOSGRUPPE D</a:t>
          </a:r>
          <a:endParaRPr/>
        </a:p>
      </dgm:t>
    </dgm:pt>
    <dgm:pt modelId="{822C1CE5-0624-E246-B1B9-D7008903734F}" type="parTrans" cxnId="{C0E32394-D08E-914D-9785-BCA19A94A57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5685627-1F19-5244-BB0D-B60CA03C604E}" type="sibTrans" cxnId="{C0E32394-D08E-914D-9785-BCA19A94A57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826645B-C49C-FC40-B989-115E8DCDF35F}">
      <dgm:prSet phldrT="[Text]" custT="1"/>
      <dgm:spPr bwMode="auto"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32 Plätze (20%)</a:t>
          </a:r>
          <a:endParaRPr/>
        </a:p>
      </dgm:t>
    </dgm:pt>
    <dgm:pt modelId="{4927FDEF-C2E7-4541-8D72-3EA3B30A56FE}" type="parTrans" cxnId="{0BBD1070-44F0-984A-AF7A-447C69EFDA0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68C8954-246F-D54A-83EE-0DE57A8BBEE6}" type="sibTrans" cxnId="{0BBD1070-44F0-984A-AF7A-447C69EFDA0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F4A5CAD-3184-B142-BD5A-AB144F6C61A2}">
      <dgm:prSet phldrT="[Text]" custT="1"/>
      <dgm:spPr bwMode="auto"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Notenschnitt </a:t>
          </a:r>
          <a:br>
            <a:rPr lang="de-DE" sz="1700" b="1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1,0 - 2,3</a:t>
          </a:r>
          <a:endParaRPr/>
        </a:p>
      </dgm:t>
    </dgm:pt>
    <dgm:pt modelId="{478D86D4-F428-E141-9AE2-F77AF7E3D65B}" type="parTrans" cxnId="{72D83372-8790-CC40-80ED-C495C66EEE3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9EE7109-7A92-EF4B-BC64-8EE24E62A85D}" type="sibTrans" cxnId="{72D83372-8790-CC40-80ED-C495C66EEE3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37937C7-B8C4-5948-AA6F-0F3C27615964}">
      <dgm:prSet phldrT="[Text]" custT="1"/>
      <dgm:spPr bwMode="auto"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Notenschnitt 2,6</a:t>
          </a:r>
          <a:endParaRPr/>
        </a:p>
      </dgm:t>
    </dgm:pt>
    <dgm:pt modelId="{9CBFB30B-AF15-474B-B369-34427EC2A94B}" type="parTrans" cxnId="{DF2E5A8D-FAE1-4F49-A41E-D21034058A0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8CB3A6B-0702-174D-8318-725D5BA3EB52}" type="sibTrans" cxnId="{DF2E5A8D-FAE1-4F49-A41E-D21034058A0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DB362FF-E06D-D14E-99FB-AA853374289E}">
      <dgm:prSet phldrT="[Text]" custT="1"/>
      <dgm:spPr bwMode="auto"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Notenschnitt </a:t>
          </a:r>
          <a:br>
            <a:rPr lang="de-DE" sz="1700" b="1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3,0 - 3,3</a:t>
          </a:r>
          <a:endParaRPr/>
        </a:p>
      </dgm:t>
    </dgm:pt>
    <dgm:pt modelId="{872304FC-6CAE-8F49-962C-707769BE5634}" type="parTrans" cxnId="{4CDCA8CE-9B23-F048-A5A1-65F63041700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BF4DF6A-49AF-7B41-A3FE-955605E34434}" type="sibTrans" cxnId="{4CDCA8CE-9B23-F048-A5A1-65F63041700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D99C845-7715-BF45-A009-284186A14194}">
      <dgm:prSet phldrT="[Text]" custT="1"/>
      <dgm:spPr bwMode="auto"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/>
            <a:buChar char="§"/>
            <a:defRPr/>
          </a:pP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Notenschnitt</a:t>
          </a:r>
          <a:br>
            <a:rPr lang="de-DE" sz="1700" b="1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>
              <a:solidFill>
                <a:schemeClr val="bg1"/>
              </a:solidFill>
              <a:latin typeface="Arial"/>
              <a:cs typeface="Arial"/>
            </a:rPr>
            <a:t>3,6 - ...</a:t>
          </a:r>
          <a:endParaRPr/>
        </a:p>
      </dgm:t>
    </dgm:pt>
    <dgm:pt modelId="{754F77B1-A2B1-F240-AD13-F91C6CDCD6E7}" type="parTrans" cxnId="{C4C0388E-9146-064D-AB2D-CAFD5A4D685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FB8D12A-89AD-D841-A7CB-83D790167DD6}" type="sibTrans" cxnId="{C4C0388E-9146-064D-AB2D-CAFD5A4D685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BEC72C4-1BE9-8D4F-8FBD-7863AB91E584}" type="pres">
      <dgm:prSet presAssocID="{4C512EB4-2287-494B-96BB-FE0C71984258}" presName="cycleMatrixDiagram" presStyleCnt="0">
        <dgm:presLayoutVars>
          <dgm:chMax val="1"/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de-DE"/>
        </a:p>
      </dgm:t>
    </dgm:pt>
    <dgm:pt modelId="{59DEE5AB-C504-BA47-A6BE-226521002C19}" type="pres">
      <dgm:prSet presAssocID="{4C512EB4-2287-494B-96BB-FE0C71984258}" presName="children" presStyleCnt="0"/>
      <dgm:spPr bwMode="auto"/>
    </dgm:pt>
    <dgm:pt modelId="{52D22C04-386E-C54C-94D9-80AEFC43615C}" type="pres">
      <dgm:prSet presAssocID="{4C512EB4-2287-494B-96BB-FE0C71984258}" presName="child1group" presStyleCnt="0"/>
      <dgm:spPr bwMode="auto"/>
    </dgm:pt>
    <dgm:pt modelId="{2842B1AD-EBC8-8041-8E12-CB6912FE2F30}" type="pres">
      <dgm:prSet presAssocID="{4C512EB4-2287-494B-96BB-FE0C71984258}" presName="child1" presStyleLbl="bgAcc1" presStyleIdx="0" presStyleCnt="4" custScaleX="118621" custScaleY="91560"/>
      <dgm:spPr bwMode="auto">
        <a:prstGeom prst="rect">
          <a:avLst/>
        </a:prstGeom>
      </dgm:spPr>
      <dgm:t>
        <a:bodyPr/>
        <a:lstStyle/>
        <a:p>
          <a:endParaRPr lang="de-DE"/>
        </a:p>
      </dgm:t>
    </dgm:pt>
    <dgm:pt modelId="{95757D06-8496-3E40-86FB-EECE4C9F0713}" type="pres">
      <dgm:prSet presAssocID="{4C512EB4-2287-494B-96BB-FE0C71984258}" presName="child1Text" presStyleLbl="bgAcc1" presStyleIdx="0" presStyleCnt="4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A3E2FA74-A99A-C441-9AF7-6168345BB1DD}" type="pres">
      <dgm:prSet presAssocID="{4C512EB4-2287-494B-96BB-FE0C71984258}" presName="child2group" presStyleCnt="0"/>
      <dgm:spPr bwMode="auto"/>
    </dgm:pt>
    <dgm:pt modelId="{8DBF6820-2329-C94A-B700-33C28754AC74}" type="pres">
      <dgm:prSet presAssocID="{4C512EB4-2287-494B-96BB-FE0C71984258}" presName="child2" presStyleLbl="bgAcc1" presStyleIdx="1" presStyleCnt="4" custScaleX="118621" custScaleY="91560"/>
      <dgm:spPr bwMode="auto">
        <a:prstGeom prst="rect">
          <a:avLst/>
        </a:prstGeom>
      </dgm:spPr>
      <dgm:t>
        <a:bodyPr/>
        <a:lstStyle/>
        <a:p>
          <a:endParaRPr lang="de-DE"/>
        </a:p>
      </dgm:t>
    </dgm:pt>
    <dgm:pt modelId="{E48A55A6-7B22-CB42-846E-D394F0D981B0}" type="pres">
      <dgm:prSet presAssocID="{4C512EB4-2287-494B-96BB-FE0C71984258}" presName="child2Text" presStyleLbl="bgAcc1" presStyleIdx="1" presStyleCnt="4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013E09B5-331D-5849-ABD0-9BEAC0790A63}" type="pres">
      <dgm:prSet presAssocID="{4C512EB4-2287-494B-96BB-FE0C71984258}" presName="child3group" presStyleCnt="0"/>
      <dgm:spPr bwMode="auto"/>
    </dgm:pt>
    <dgm:pt modelId="{6FD8FDCD-B271-B04F-AB6A-47C953D5DB54}" type="pres">
      <dgm:prSet presAssocID="{4C512EB4-2287-494B-96BB-FE0C71984258}" presName="child3" presStyleLbl="bgAcc1" presStyleIdx="2" presStyleCnt="4" custScaleX="118618" custScaleY="91558"/>
      <dgm:spPr bwMode="auto">
        <a:prstGeom prst="rect">
          <a:avLst/>
        </a:prstGeom>
      </dgm:spPr>
      <dgm:t>
        <a:bodyPr/>
        <a:lstStyle/>
        <a:p>
          <a:endParaRPr lang="de-DE"/>
        </a:p>
      </dgm:t>
    </dgm:pt>
    <dgm:pt modelId="{9ED812BA-966A-5E43-871B-97CC5E6550FA}" type="pres">
      <dgm:prSet presAssocID="{4C512EB4-2287-494B-96BB-FE0C71984258}" presName="child3Text" presStyleLbl="bgAcc1" presStyleIdx="2" presStyleCnt="4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7384B225-5255-5343-BFF6-35C70DF062EB}" type="pres">
      <dgm:prSet presAssocID="{4C512EB4-2287-494B-96BB-FE0C71984258}" presName="child4group" presStyleCnt="0"/>
      <dgm:spPr bwMode="auto"/>
    </dgm:pt>
    <dgm:pt modelId="{9B98484F-CD0C-E147-91C2-CC564367BA6A}" type="pres">
      <dgm:prSet presAssocID="{4C512EB4-2287-494B-96BB-FE0C71984258}" presName="child4" presStyleLbl="bgAcc1" presStyleIdx="3" presStyleCnt="4" custScaleX="118621" custScaleY="91560"/>
      <dgm:spPr bwMode="auto">
        <a:prstGeom prst="rect">
          <a:avLst/>
        </a:prstGeom>
      </dgm:spPr>
      <dgm:t>
        <a:bodyPr/>
        <a:lstStyle/>
        <a:p>
          <a:endParaRPr lang="de-DE"/>
        </a:p>
      </dgm:t>
    </dgm:pt>
    <dgm:pt modelId="{2B9D8244-C7D0-604A-AFD5-AD179ABBCBD9}" type="pres">
      <dgm:prSet presAssocID="{4C512EB4-2287-494B-96BB-FE0C71984258}" presName="child4Text" presStyleLbl="bgAcc1" presStyleIdx="3" presStyleCnt="4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74AA8E9B-55FF-CD4F-8A51-05C507B56972}" type="pres">
      <dgm:prSet presAssocID="{4C512EB4-2287-494B-96BB-FE0C71984258}" presName="childPlaceholder" presStyleCnt="0"/>
      <dgm:spPr bwMode="auto"/>
    </dgm:pt>
    <dgm:pt modelId="{A29434DC-6954-1141-A2FC-AF987800D125}" type="pres">
      <dgm:prSet presAssocID="{4C512EB4-2287-494B-96BB-FE0C71984258}" presName="circle" presStyleCnt="0"/>
      <dgm:spPr bwMode="auto"/>
    </dgm:pt>
    <dgm:pt modelId="{6299689B-C0F0-8248-A715-AB8AED4A4933}" type="pres">
      <dgm:prSet presAssocID="{4C512EB4-2287-494B-96BB-FE0C71984258}" presName="quadrant1" presStyleLbl="node1" presStyleIdx="0" presStyleCnt="4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2EA06F5E-2990-0E48-81AB-260398D81263}" type="pres">
      <dgm:prSet presAssocID="{4C512EB4-2287-494B-96BB-FE0C71984258}" presName="quadrant2" presStyleLbl="node1" presStyleIdx="1" presStyleCnt="4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525F15EA-4837-D04E-B918-7D4F7FE53BF2}" type="pres">
      <dgm:prSet presAssocID="{4C512EB4-2287-494B-96BB-FE0C71984258}" presName="quadrant3" presStyleLbl="node1" presStyleIdx="2" presStyleCnt="4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6237B6CA-5A86-6C44-81B5-F402B88FE548}" type="pres">
      <dgm:prSet presAssocID="{4C512EB4-2287-494B-96BB-FE0C71984258}" presName="quadrant4" presStyleLbl="node1" presStyleIdx="3" presStyleCnt="4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32DF3421-EB3A-804A-8DE4-73E17B2EBC8C}" type="pres">
      <dgm:prSet presAssocID="{4C512EB4-2287-494B-96BB-FE0C71984258}" presName="quadrantPlaceholder" presStyleCnt="0"/>
      <dgm:spPr bwMode="auto"/>
    </dgm:pt>
    <dgm:pt modelId="{F616E20E-26AD-2942-A3FE-EB4471C789DF}" type="pres">
      <dgm:prSet presAssocID="{4C512EB4-2287-494B-96BB-FE0C71984258}" presName="center1" presStyleLbl="fgShp" presStyleIdx="0" presStyleCnt="2"/>
      <dgm:spPr bwMode="auto">
        <a:noFill/>
        <a:ln>
          <a:noFill/>
        </a:ln>
      </dgm:spPr>
    </dgm:pt>
    <dgm:pt modelId="{E57F48B4-76E2-624B-A09B-6EC72EF16711}" type="pres">
      <dgm:prSet presAssocID="{4C512EB4-2287-494B-96BB-FE0C71984258}" presName="center2" presStyleLbl="fgShp" presStyleIdx="1" presStyleCnt="2"/>
      <dgm:spPr bwMode="auto">
        <a:noFill/>
        <a:ln>
          <a:noFill/>
        </a:ln>
      </dgm:spPr>
    </dgm:pt>
  </dgm:ptLst>
  <dgm:cxnLst>
    <dgm:cxn modelId="{B56334F7-79F3-8C4F-9B5D-DFB13484195F}" type="presOf" srcId="{D52C8F5F-BF96-2441-BFDF-35D8F3E4BF15}" destId="{2842B1AD-EBC8-8041-8E12-CB6912FE2F30}" srcOrd="0" destOrd="0" presId="urn:microsoft.com/office/officeart/2005/8/layout/cycle4"/>
    <dgm:cxn modelId="{4CDCA8CE-9B23-F048-A5A1-65F63041700C}" srcId="{B86A0E65-89E9-7F45-A718-439A2539B1B4}" destId="{2DB362FF-E06D-D14E-99FB-AA853374289E}" srcOrd="1" destOrd="0" parTransId="{872304FC-6CAE-8F49-962C-707769BE5634}" sibTransId="{ABF4DF6A-49AF-7B41-A3FE-955605E34434}"/>
    <dgm:cxn modelId="{981EB429-C12D-2249-83F2-3227CC87B73B}" type="presOf" srcId="{3D99C845-7715-BF45-A009-284186A14194}" destId="{6FD8FDCD-B271-B04F-AB6A-47C953D5DB54}" srcOrd="0" destOrd="1" presId="urn:microsoft.com/office/officeart/2005/8/layout/cycle4"/>
    <dgm:cxn modelId="{7E1D7F8C-B5A3-1041-BECE-9C9A9DCF692E}" srcId="{4C512EB4-2287-494B-96BB-FE0C71984258}" destId="{B86A0E65-89E9-7F45-A718-439A2539B1B4}" srcOrd="3" destOrd="0" parTransId="{5CA5A46A-1C91-6D46-BD3B-6606378F1FB8}" sibTransId="{151B056A-02BC-2B4B-9820-7EAE39F6F6C4}"/>
    <dgm:cxn modelId="{0E3DCF78-AFF0-3E49-B591-313A5C911FD8}" type="presOf" srcId="{E9122705-6AA3-E74D-9816-435272081886}" destId="{9B98484F-CD0C-E147-91C2-CC564367BA6A}" srcOrd="0" destOrd="0" presId="urn:microsoft.com/office/officeart/2005/8/layout/cycle4"/>
    <dgm:cxn modelId="{C4C0388E-9146-064D-AB2D-CAFD5A4D685B}" srcId="{991EBB0B-E65C-F34A-AFB7-D4F0FB79BF76}" destId="{3D99C845-7715-BF45-A009-284186A14194}" srcOrd="1" destOrd="0" parTransId="{754F77B1-A2B1-F240-AD13-F91C6CDCD6E7}" sibTransId="{AFB8D12A-89AD-D841-A7CB-83D790167DD6}"/>
    <dgm:cxn modelId="{27FA2FEB-A63C-084A-8FB8-6F09D3DF92C6}" type="presOf" srcId="{991EBB0B-E65C-F34A-AFB7-D4F0FB79BF76}" destId="{525F15EA-4837-D04E-B918-7D4F7FE53BF2}" srcOrd="0" destOrd="0" presId="urn:microsoft.com/office/officeart/2005/8/layout/cycle4"/>
    <dgm:cxn modelId="{47FE6488-59D6-E34E-96C5-40505F6845EA}" type="presOf" srcId="{86086FB8-3661-6D49-9CCD-538FA104CD36}" destId="{E48A55A6-7B22-CB42-846E-D394F0D981B0}" srcOrd="1" destOrd="0" presId="urn:microsoft.com/office/officeart/2005/8/layout/cycle4"/>
    <dgm:cxn modelId="{7344C431-151E-FE43-9EDD-46A1C72D5AB3}" type="presOf" srcId="{437937C7-B8C4-5948-AA6F-0F3C27615964}" destId="{8DBF6820-2329-C94A-B700-33C28754AC74}" srcOrd="0" destOrd="1" presId="urn:microsoft.com/office/officeart/2005/8/layout/cycle4"/>
    <dgm:cxn modelId="{2ABF3BDE-69E9-8646-8D0A-5F1AF11D1626}" srcId="{4C512EB4-2287-494B-96BB-FE0C71984258}" destId="{C785B593-0B69-0746-BBE1-1F1A01F13464}" srcOrd="1" destOrd="0" parTransId="{807235E8-AE17-104F-A864-8653B4B28C53}" sibTransId="{6C0683C3-69A3-7A4C-9FED-FA8C704EC208}"/>
    <dgm:cxn modelId="{0BBD1070-44F0-984A-AF7A-447C69EFDA02}" srcId="{991EBB0B-E65C-F34A-AFB7-D4F0FB79BF76}" destId="{0826645B-C49C-FC40-B989-115E8DCDF35F}" srcOrd="0" destOrd="0" parTransId="{4927FDEF-C2E7-4541-8D72-3EA3B30A56FE}" sibTransId="{268C8954-246F-D54A-83EE-0DE57A8BBEE6}"/>
    <dgm:cxn modelId="{5D73BAC8-8871-F54B-AB2A-215930B97758}" srcId="{B86A0E65-89E9-7F45-A718-439A2539B1B4}" destId="{E9122705-6AA3-E74D-9816-435272081886}" srcOrd="0" destOrd="0" parTransId="{0B7F6109-9A64-7242-9039-42740DEB244A}" sibTransId="{9E1F25DE-0BC0-D84E-9041-8997FCD87DFC}"/>
    <dgm:cxn modelId="{84188F3C-C68A-4E43-9278-65718663E5D3}" type="presOf" srcId="{4C512EB4-2287-494B-96BB-FE0C71984258}" destId="{8BEC72C4-1BE9-8D4F-8FBD-7863AB91E584}" srcOrd="0" destOrd="0" presId="urn:microsoft.com/office/officeart/2005/8/layout/cycle4"/>
    <dgm:cxn modelId="{9EBA1D40-3B30-EA46-80A4-8C14F09ACF52}" type="presOf" srcId="{437937C7-B8C4-5948-AA6F-0F3C27615964}" destId="{E48A55A6-7B22-CB42-846E-D394F0D981B0}" srcOrd="1" destOrd="1" presId="urn:microsoft.com/office/officeart/2005/8/layout/cycle4"/>
    <dgm:cxn modelId="{9B99A0F2-1ECA-564C-AD6F-F9E77DEA2DF5}" srcId="{C785B593-0B69-0746-BBE1-1F1A01F13464}" destId="{86086FB8-3661-6D49-9CCD-538FA104CD36}" srcOrd="0" destOrd="0" parTransId="{8227AFC7-5DA0-F94F-910B-654B9E8A16DB}" sibTransId="{FB4A490C-AB5E-284C-AC7F-A40EAF715159}"/>
    <dgm:cxn modelId="{92F42C11-A490-9F4A-B494-1FAF1DC80E27}" type="presOf" srcId="{2DB362FF-E06D-D14E-99FB-AA853374289E}" destId="{2B9D8244-C7D0-604A-AFD5-AD179ABBCBD9}" srcOrd="1" destOrd="1" presId="urn:microsoft.com/office/officeart/2005/8/layout/cycle4"/>
    <dgm:cxn modelId="{8E0A781C-989C-CC4B-AC8C-2C537DE08C40}" srcId="{4B568765-0D17-9B45-9A99-A088529AC52C}" destId="{D52C8F5F-BF96-2441-BFDF-35D8F3E4BF15}" srcOrd="0" destOrd="0" parTransId="{6C4D5101-EA0A-784D-BD16-C7177D890344}" sibTransId="{E5FBC490-69F3-F247-8AA0-0EB99DE7C05D}"/>
    <dgm:cxn modelId="{46A81FB4-E877-AC4B-A749-2DCC00487D30}" type="presOf" srcId="{E9122705-6AA3-E74D-9816-435272081886}" destId="{2B9D8244-C7D0-604A-AFD5-AD179ABBCBD9}" srcOrd="1" destOrd="0" presId="urn:microsoft.com/office/officeart/2005/8/layout/cycle4"/>
    <dgm:cxn modelId="{E847B79F-BC96-BC45-BC77-9C80F2040642}" type="presOf" srcId="{4B568765-0D17-9B45-9A99-A088529AC52C}" destId="{6299689B-C0F0-8248-A715-AB8AED4A4933}" srcOrd="0" destOrd="0" presId="urn:microsoft.com/office/officeart/2005/8/layout/cycle4"/>
    <dgm:cxn modelId="{DF2E5A8D-FAE1-4F49-A41E-D21034058A0B}" srcId="{C785B593-0B69-0746-BBE1-1F1A01F13464}" destId="{437937C7-B8C4-5948-AA6F-0F3C27615964}" srcOrd="1" destOrd="0" parTransId="{9CBFB30B-AF15-474B-B369-34427EC2A94B}" sibTransId="{38CB3A6B-0702-174D-8318-725D5BA3EB52}"/>
    <dgm:cxn modelId="{AF0E7EC5-6507-0E43-8DCF-986AB6914F5E}" type="presOf" srcId="{AF4A5CAD-3184-B142-BD5A-AB144F6C61A2}" destId="{2842B1AD-EBC8-8041-8E12-CB6912FE2F30}" srcOrd="0" destOrd="1" presId="urn:microsoft.com/office/officeart/2005/8/layout/cycle4"/>
    <dgm:cxn modelId="{B59C291B-D6CF-BE40-85B5-2319145895BB}" type="presOf" srcId="{0826645B-C49C-FC40-B989-115E8DCDF35F}" destId="{9ED812BA-966A-5E43-871B-97CC5E6550FA}" srcOrd="1" destOrd="0" presId="urn:microsoft.com/office/officeart/2005/8/layout/cycle4"/>
    <dgm:cxn modelId="{DE3CAF80-A1B7-B647-BA5E-CF4729A23CC0}" type="presOf" srcId="{86086FB8-3661-6D49-9CCD-538FA104CD36}" destId="{8DBF6820-2329-C94A-B700-33C28754AC74}" srcOrd="0" destOrd="0" presId="urn:microsoft.com/office/officeart/2005/8/layout/cycle4"/>
    <dgm:cxn modelId="{FCBEC3BF-6122-AF41-B08C-39435151B5C7}" type="presOf" srcId="{B86A0E65-89E9-7F45-A718-439A2539B1B4}" destId="{6237B6CA-5A86-6C44-81B5-F402B88FE548}" srcOrd="0" destOrd="0" presId="urn:microsoft.com/office/officeart/2005/8/layout/cycle4"/>
    <dgm:cxn modelId="{3A49125F-A003-4E41-B01F-FF360F9200F4}" type="presOf" srcId="{D52C8F5F-BF96-2441-BFDF-35D8F3E4BF15}" destId="{95757D06-8496-3E40-86FB-EECE4C9F0713}" srcOrd="1" destOrd="0" presId="urn:microsoft.com/office/officeart/2005/8/layout/cycle4"/>
    <dgm:cxn modelId="{26FC5EDC-C34A-6049-8B4C-4AFC0F646A9E}" type="presOf" srcId="{C785B593-0B69-0746-BBE1-1F1A01F13464}" destId="{2EA06F5E-2990-0E48-81AB-260398D81263}" srcOrd="0" destOrd="0" presId="urn:microsoft.com/office/officeart/2005/8/layout/cycle4"/>
    <dgm:cxn modelId="{C0E32394-D08E-914D-9785-BCA19A94A57E}" srcId="{4C512EB4-2287-494B-96BB-FE0C71984258}" destId="{991EBB0B-E65C-F34A-AFB7-D4F0FB79BF76}" srcOrd="2" destOrd="0" parTransId="{822C1CE5-0624-E246-B1B9-D7008903734F}" sibTransId="{95685627-1F19-5244-BB0D-B60CA03C604E}"/>
    <dgm:cxn modelId="{72D83372-8790-CC40-80ED-C495C66EEE3C}" srcId="{4B568765-0D17-9B45-9A99-A088529AC52C}" destId="{AF4A5CAD-3184-B142-BD5A-AB144F6C61A2}" srcOrd="1" destOrd="0" parTransId="{478D86D4-F428-E141-9AE2-F77AF7E3D65B}" sibTransId="{09EE7109-7A92-EF4B-BC64-8EE24E62A85D}"/>
    <dgm:cxn modelId="{DE177762-20EF-144E-9431-EADB93DE8AD2}" type="presOf" srcId="{2DB362FF-E06D-D14E-99FB-AA853374289E}" destId="{9B98484F-CD0C-E147-91C2-CC564367BA6A}" srcOrd="0" destOrd="1" presId="urn:microsoft.com/office/officeart/2005/8/layout/cycle4"/>
    <dgm:cxn modelId="{36D91469-6398-4340-8D5B-DBF3AD88BF63}" type="presOf" srcId="{0826645B-C49C-FC40-B989-115E8DCDF35F}" destId="{6FD8FDCD-B271-B04F-AB6A-47C953D5DB54}" srcOrd="0" destOrd="0" presId="urn:microsoft.com/office/officeart/2005/8/layout/cycle4"/>
    <dgm:cxn modelId="{7EAD505A-C37E-4344-81D4-BB4199DAE7FE}" type="presOf" srcId="{3D99C845-7715-BF45-A009-284186A14194}" destId="{9ED812BA-966A-5E43-871B-97CC5E6550FA}" srcOrd="1" destOrd="1" presId="urn:microsoft.com/office/officeart/2005/8/layout/cycle4"/>
    <dgm:cxn modelId="{417BCA5F-D243-1642-99BC-020C9E8CBD12}" type="presOf" srcId="{AF4A5CAD-3184-B142-BD5A-AB144F6C61A2}" destId="{95757D06-8496-3E40-86FB-EECE4C9F0713}" srcOrd="1" destOrd="1" presId="urn:microsoft.com/office/officeart/2005/8/layout/cycle4"/>
    <dgm:cxn modelId="{759064C4-8205-4847-B2AF-01C479422D9A}" srcId="{4C512EB4-2287-494B-96BB-FE0C71984258}" destId="{4B568765-0D17-9B45-9A99-A088529AC52C}" srcOrd="0" destOrd="0" parTransId="{DE06DC52-4595-8644-901C-79157EA776AB}" sibTransId="{597868F8-5462-544E-BE17-49F9302FD50D}"/>
    <dgm:cxn modelId="{0B18B35B-F3FB-BF4E-B97E-8DF0FEB9C867}" type="presParOf" srcId="{8BEC72C4-1BE9-8D4F-8FBD-7863AB91E584}" destId="{59DEE5AB-C504-BA47-A6BE-226521002C19}" srcOrd="0" destOrd="0" presId="urn:microsoft.com/office/officeart/2005/8/layout/cycle4"/>
    <dgm:cxn modelId="{4030403A-B8CA-EC4F-98E2-D5C2A40D7492}" type="presParOf" srcId="{59DEE5AB-C504-BA47-A6BE-226521002C19}" destId="{52D22C04-386E-C54C-94D9-80AEFC43615C}" srcOrd="0" destOrd="0" presId="urn:microsoft.com/office/officeart/2005/8/layout/cycle4"/>
    <dgm:cxn modelId="{8C7796E0-1603-CD4A-98FC-AC85370CCE7C}" type="presParOf" srcId="{52D22C04-386E-C54C-94D9-80AEFC43615C}" destId="{2842B1AD-EBC8-8041-8E12-CB6912FE2F30}" srcOrd="0" destOrd="0" presId="urn:microsoft.com/office/officeart/2005/8/layout/cycle4"/>
    <dgm:cxn modelId="{2228D644-1E85-DE4D-A18C-5F3C71E321CB}" type="presParOf" srcId="{52D22C04-386E-C54C-94D9-80AEFC43615C}" destId="{95757D06-8496-3E40-86FB-EECE4C9F0713}" srcOrd="1" destOrd="0" presId="urn:microsoft.com/office/officeart/2005/8/layout/cycle4"/>
    <dgm:cxn modelId="{D0A22AA1-F21A-B24A-87AD-6D81DF44F5B2}" type="presParOf" srcId="{59DEE5AB-C504-BA47-A6BE-226521002C19}" destId="{A3E2FA74-A99A-C441-9AF7-6168345BB1DD}" srcOrd="1" destOrd="0" presId="urn:microsoft.com/office/officeart/2005/8/layout/cycle4"/>
    <dgm:cxn modelId="{7DDC7202-01E8-ED44-97E4-5C7EB9207D6F}" type="presParOf" srcId="{A3E2FA74-A99A-C441-9AF7-6168345BB1DD}" destId="{8DBF6820-2329-C94A-B700-33C28754AC74}" srcOrd="0" destOrd="0" presId="urn:microsoft.com/office/officeart/2005/8/layout/cycle4"/>
    <dgm:cxn modelId="{1784127D-58F9-BA45-A8F6-DFAD87BE9510}" type="presParOf" srcId="{A3E2FA74-A99A-C441-9AF7-6168345BB1DD}" destId="{E48A55A6-7B22-CB42-846E-D394F0D981B0}" srcOrd="1" destOrd="0" presId="urn:microsoft.com/office/officeart/2005/8/layout/cycle4"/>
    <dgm:cxn modelId="{2130095A-1E66-6B47-9C62-FF6C8B961A5A}" type="presParOf" srcId="{59DEE5AB-C504-BA47-A6BE-226521002C19}" destId="{013E09B5-331D-5849-ABD0-9BEAC0790A63}" srcOrd="2" destOrd="0" presId="urn:microsoft.com/office/officeart/2005/8/layout/cycle4"/>
    <dgm:cxn modelId="{1FC52A6F-786C-E54A-ACB3-8852BEB1663B}" type="presParOf" srcId="{013E09B5-331D-5849-ABD0-9BEAC0790A63}" destId="{6FD8FDCD-B271-B04F-AB6A-47C953D5DB54}" srcOrd="0" destOrd="0" presId="urn:microsoft.com/office/officeart/2005/8/layout/cycle4"/>
    <dgm:cxn modelId="{24A635D8-2CBE-C84A-BEF0-166D8964B35C}" type="presParOf" srcId="{013E09B5-331D-5849-ABD0-9BEAC0790A63}" destId="{9ED812BA-966A-5E43-871B-97CC5E6550FA}" srcOrd="1" destOrd="0" presId="urn:microsoft.com/office/officeart/2005/8/layout/cycle4"/>
    <dgm:cxn modelId="{62EAEC40-162F-6842-9BD7-E2CC1BE5B589}" type="presParOf" srcId="{59DEE5AB-C504-BA47-A6BE-226521002C19}" destId="{7384B225-5255-5343-BFF6-35C70DF062EB}" srcOrd="3" destOrd="0" presId="urn:microsoft.com/office/officeart/2005/8/layout/cycle4"/>
    <dgm:cxn modelId="{7BA74DD5-E6C9-7147-85C1-D48EC3D8AFA5}" type="presParOf" srcId="{7384B225-5255-5343-BFF6-35C70DF062EB}" destId="{9B98484F-CD0C-E147-91C2-CC564367BA6A}" srcOrd="0" destOrd="0" presId="urn:microsoft.com/office/officeart/2005/8/layout/cycle4"/>
    <dgm:cxn modelId="{12A508A7-8C21-E94C-BB5B-61712276CA9A}" type="presParOf" srcId="{7384B225-5255-5343-BFF6-35C70DF062EB}" destId="{2B9D8244-C7D0-604A-AFD5-AD179ABBCBD9}" srcOrd="1" destOrd="0" presId="urn:microsoft.com/office/officeart/2005/8/layout/cycle4"/>
    <dgm:cxn modelId="{6EAC9C85-C73F-4345-BEEB-2ED52D6B1FCA}" type="presParOf" srcId="{59DEE5AB-C504-BA47-A6BE-226521002C19}" destId="{74AA8E9B-55FF-CD4F-8A51-05C507B56972}" srcOrd="4" destOrd="0" presId="urn:microsoft.com/office/officeart/2005/8/layout/cycle4"/>
    <dgm:cxn modelId="{88A27FF6-4C4E-CF4C-9A59-B3A037F4EF09}" type="presParOf" srcId="{8BEC72C4-1BE9-8D4F-8FBD-7863AB91E584}" destId="{A29434DC-6954-1141-A2FC-AF987800D125}" srcOrd="1" destOrd="0" presId="urn:microsoft.com/office/officeart/2005/8/layout/cycle4"/>
    <dgm:cxn modelId="{A42F155F-820E-944B-B436-7BAB1473E83A}" type="presParOf" srcId="{A29434DC-6954-1141-A2FC-AF987800D125}" destId="{6299689B-C0F0-8248-A715-AB8AED4A4933}" srcOrd="0" destOrd="0" presId="urn:microsoft.com/office/officeart/2005/8/layout/cycle4"/>
    <dgm:cxn modelId="{0110D8D0-8C3F-D246-A058-F46767EDE434}" type="presParOf" srcId="{A29434DC-6954-1141-A2FC-AF987800D125}" destId="{2EA06F5E-2990-0E48-81AB-260398D81263}" srcOrd="1" destOrd="0" presId="urn:microsoft.com/office/officeart/2005/8/layout/cycle4"/>
    <dgm:cxn modelId="{533B88A3-A08E-344F-BE18-E4AE70673AAE}" type="presParOf" srcId="{A29434DC-6954-1141-A2FC-AF987800D125}" destId="{525F15EA-4837-D04E-B918-7D4F7FE53BF2}" srcOrd="2" destOrd="0" presId="urn:microsoft.com/office/officeart/2005/8/layout/cycle4"/>
    <dgm:cxn modelId="{88481CBD-1498-624B-8C82-67FEEFFAB51E}" type="presParOf" srcId="{A29434DC-6954-1141-A2FC-AF987800D125}" destId="{6237B6CA-5A86-6C44-81B5-F402B88FE548}" srcOrd="3" destOrd="0" presId="urn:microsoft.com/office/officeart/2005/8/layout/cycle4"/>
    <dgm:cxn modelId="{3D4CE787-783A-6E44-99A1-B7EEB30A15E4}" type="presParOf" srcId="{A29434DC-6954-1141-A2FC-AF987800D125}" destId="{32DF3421-EB3A-804A-8DE4-73E17B2EBC8C}" srcOrd="4" destOrd="0" presId="urn:microsoft.com/office/officeart/2005/8/layout/cycle4"/>
    <dgm:cxn modelId="{B8EBFCF3-6973-D64E-A124-56FB91F1D760}" type="presParOf" srcId="{8BEC72C4-1BE9-8D4F-8FBD-7863AB91E584}" destId="{F616E20E-26AD-2942-A3FE-EB4471C789DF}" srcOrd="2" destOrd="0" presId="urn:microsoft.com/office/officeart/2005/8/layout/cycle4"/>
    <dgm:cxn modelId="{FA440D75-B850-D44C-8EE0-21FE0671D594}" type="presParOf" srcId="{8BEC72C4-1BE9-8D4F-8FBD-7863AB91E584}" destId="{E57F48B4-76E2-624B-A09B-6EC72EF167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FDCD-B271-B04F-AB6A-47C953D5DB54}">
      <dsp:nvSpPr>
        <dsp:cNvPr id="0" name=""/>
        <dsp:cNvSpPr/>
      </dsp:nvSpPr>
      <dsp:spPr bwMode="auto">
        <a:xfrm>
          <a:off x="5112705" y="3408518"/>
          <a:ext cx="2879998" cy="1439994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32 Plätze (20%)</a:t>
          </a:r>
          <a:endParaRPr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Notenschnitt</a:t>
          </a:r>
          <a:br>
            <a:rPr lang="de-DE" sz="1700" b="1" kern="1200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3,6 - ...</a:t>
          </a:r>
          <a:endParaRPr kern="1200"/>
        </a:p>
      </dsp:txBody>
      <dsp:txXfrm>
        <a:off x="6008337" y="3800149"/>
        <a:ext cx="1952734" cy="1016732"/>
      </dsp:txXfrm>
    </dsp:sp>
    <dsp:sp modelId="{9B98484F-CD0C-E147-91C2-CC564367BA6A}">
      <dsp:nvSpPr>
        <dsp:cNvPr id="0" name=""/>
        <dsp:cNvSpPr/>
      </dsp:nvSpPr>
      <dsp:spPr bwMode="auto">
        <a:xfrm>
          <a:off x="1151259" y="3408502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48 Plätze (30%)</a:t>
          </a:r>
          <a:endParaRPr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Notenschnitt </a:t>
          </a:r>
          <a:br>
            <a:rPr lang="de-DE" sz="1700" b="1" kern="1200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3,0 - 3,3</a:t>
          </a:r>
          <a:endParaRPr kern="1200"/>
        </a:p>
      </dsp:txBody>
      <dsp:txXfrm>
        <a:off x="1182892" y="3800142"/>
        <a:ext cx="1952783" cy="1016753"/>
      </dsp:txXfrm>
    </dsp:sp>
    <dsp:sp modelId="{8DBF6820-2329-C94A-B700-33C28754AC74}">
      <dsp:nvSpPr>
        <dsp:cNvPr id="0" name=""/>
        <dsp:cNvSpPr/>
      </dsp:nvSpPr>
      <dsp:spPr bwMode="auto">
        <a:xfrm>
          <a:off x="5112669" y="66370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48 Plätze (30%)</a:t>
          </a:r>
          <a:endParaRPr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Notenschnitt 2,6</a:t>
          </a:r>
          <a:endParaRPr kern="1200"/>
        </a:p>
      </dsp:txBody>
      <dsp:txXfrm>
        <a:off x="6008323" y="98003"/>
        <a:ext cx="1952783" cy="1016753"/>
      </dsp:txXfrm>
    </dsp:sp>
    <dsp:sp modelId="{2842B1AD-EBC8-8041-8E12-CB6912FE2F30}">
      <dsp:nvSpPr>
        <dsp:cNvPr id="0" name=""/>
        <dsp:cNvSpPr/>
      </dsp:nvSpPr>
      <dsp:spPr bwMode="auto">
        <a:xfrm>
          <a:off x="1151259" y="66370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32 Plätze (20%)</a:t>
          </a:r>
          <a:endParaRPr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/>
            <a:buChar char="••"/>
            <a:defRPr/>
          </a:pP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Notenschnitt </a:t>
          </a:r>
          <a:br>
            <a:rPr lang="de-DE" sz="1700" b="1" kern="1200">
              <a:solidFill>
                <a:schemeClr val="bg1"/>
              </a:solidFill>
              <a:latin typeface="Arial"/>
              <a:cs typeface="Arial"/>
            </a:rPr>
          </a:br>
          <a:r>
            <a:rPr lang="de-DE" sz="1700" b="1" kern="1200">
              <a:solidFill>
                <a:schemeClr val="bg1"/>
              </a:solidFill>
              <a:latin typeface="Arial"/>
              <a:cs typeface="Arial"/>
            </a:rPr>
            <a:t>1,0 - 2,3</a:t>
          </a:r>
          <a:endParaRPr kern="1200"/>
        </a:p>
      </dsp:txBody>
      <dsp:txXfrm>
        <a:off x="1182892" y="98003"/>
        <a:ext cx="1952783" cy="1016753"/>
      </dsp:txXfrm>
    </dsp:sp>
    <dsp:sp modelId="{6299689B-C0F0-8248-A715-AB8AED4A4933}">
      <dsp:nvSpPr>
        <dsp:cNvPr id="0" name=""/>
        <dsp:cNvSpPr/>
      </dsp:nvSpPr>
      <dsp:spPr bwMode="auto">
        <a:xfrm>
          <a:off x="2394699" y="28014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600" b="1" kern="1200">
              <a:latin typeface="Arial"/>
              <a:cs typeface="Arial"/>
            </a:rPr>
            <a:t>LOSGRUPPE A</a:t>
          </a:r>
          <a:endParaRPr kern="1200"/>
        </a:p>
      </dsp:txBody>
      <dsp:txXfrm>
        <a:off x="3018020" y="903470"/>
        <a:ext cx="1504830" cy="1504830"/>
      </dsp:txXfrm>
    </dsp:sp>
    <dsp:sp modelId="{2EA06F5E-2990-0E48-81AB-260398D81263}">
      <dsp:nvSpPr>
        <dsp:cNvPr id="0" name=""/>
        <dsp:cNvSpPr/>
      </dsp:nvSpPr>
      <dsp:spPr bwMode="auto">
        <a:xfrm rot="5400000">
          <a:off x="4621149" y="28014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600" b="1" kern="1200">
              <a:latin typeface="Arial"/>
              <a:cs typeface="Arial"/>
            </a:rPr>
            <a:t>LOSGRUPPE B</a:t>
          </a:r>
          <a:endParaRPr sz="1600" kern="1200"/>
        </a:p>
      </dsp:txBody>
      <dsp:txXfrm rot="-5400000">
        <a:off x="4621149" y="903470"/>
        <a:ext cx="1504830" cy="1504830"/>
      </dsp:txXfrm>
    </dsp:sp>
    <dsp:sp modelId="{525F15EA-4837-D04E-B918-7D4F7FE53BF2}">
      <dsp:nvSpPr>
        <dsp:cNvPr id="0" name=""/>
        <dsp:cNvSpPr/>
      </dsp:nvSpPr>
      <dsp:spPr bwMode="auto">
        <a:xfrm rot="10800000">
          <a:off x="4621149" y="250659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600" b="1" kern="1200">
              <a:latin typeface="Arial"/>
              <a:cs typeface="Arial"/>
            </a:rPr>
            <a:t>LOSGRUPPE D</a:t>
          </a:r>
          <a:endParaRPr sz="1600" kern="1200"/>
        </a:p>
      </dsp:txBody>
      <dsp:txXfrm rot="10800000">
        <a:off x="4621149" y="2506599"/>
        <a:ext cx="1504830" cy="1504830"/>
      </dsp:txXfrm>
    </dsp:sp>
    <dsp:sp modelId="{6237B6CA-5A86-6C44-81B5-F402B88FE548}">
      <dsp:nvSpPr>
        <dsp:cNvPr id="0" name=""/>
        <dsp:cNvSpPr/>
      </dsp:nvSpPr>
      <dsp:spPr bwMode="auto">
        <a:xfrm rot="16200000">
          <a:off x="2394699" y="250659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600" b="1" kern="1200">
              <a:latin typeface="Arial"/>
              <a:cs typeface="Arial"/>
            </a:rPr>
            <a:t>LOSGRUPPE C</a:t>
          </a:r>
          <a:endParaRPr sz="1600" kern="1200"/>
        </a:p>
      </dsp:txBody>
      <dsp:txXfrm rot="5400000">
        <a:off x="3018020" y="2506599"/>
        <a:ext cx="1504830" cy="1504830"/>
      </dsp:txXfrm>
    </dsp:sp>
    <dsp:sp modelId="{F616E20E-26AD-2942-A3FE-EB4471C789DF}">
      <dsp:nvSpPr>
        <dsp:cNvPr id="0" name=""/>
        <dsp:cNvSpPr/>
      </dsp:nvSpPr>
      <dsp:spPr bwMode="auto">
        <a:xfrm>
          <a:off x="4204611" y="2015109"/>
          <a:ext cx="734777" cy="638937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57F48B4-76E2-624B-A09B-6EC72EF16711}">
      <dsp:nvSpPr>
        <dsp:cNvPr id="0" name=""/>
        <dsp:cNvSpPr/>
      </dsp:nvSpPr>
      <dsp:spPr bwMode="auto">
        <a:xfrm rot="10800000">
          <a:off x="4204611" y="2260854"/>
          <a:ext cx="734777" cy="638937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pPr>
              <a:defRPr/>
            </a:pPr>
            <a:fld id="{6F4F6EE4-34D1-41FF-85DF-88250C4A7CED}" type="datetimeFigureOut">
              <a:rPr lang="de-DE"/>
              <a:t>16.01.2025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AD0581EF-0FF9-4827-8781-3D182F972E9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F0F442F-7471-2A79-2A55-23BED0B629B2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B5A3AB-B977-F5E2-F884-7AF01B1409C0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5500B7-73D4-69F7-FB71-9A5FA46EDC06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D07A45-3D11-4FB3-256B-C412572DDBD0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FA14D6-651E-1E3E-C632-F453CBF960ED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F58814-C92B-CB80-0AC3-B8A059AE79E3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502A43-0FC1-76B4-3EEF-028752B8E55B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E081D9-2736-28EE-BD7A-25E5396BAC07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45DCCD-961B-3A30-8896-4CA6A48E6F15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FD4277-C1AD-669A-5C6C-4087FA5FD800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67FC64-9FB3-0A2C-3A1D-7B8C9DFAE119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A02D5D-CDB2-ED69-F440-872B6618D290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629FAF-B0D4-2851-4E5A-2304206991BF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F777F9-E80E-0600-37EC-E593106A8D16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9F06EB-0FD3-1974-B36A-6B4689C3285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2B59F0-F232-F75A-8A5A-61E0F9D6386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6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D0581EF-0FF9-4827-8781-3D182F972E90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9D1160-BE77-47A5-B8C7-35CFEF0711A4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555281-458D-4E0F-AC25-871CE3157D04}" type="slidenum">
              <a:rPr lang="de-DE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1161" y="188640"/>
            <a:ext cx="5289209" cy="729089"/>
          </a:xfrm>
          <a:prstGeom prst="rect">
            <a:avLst/>
          </a:prstGeom>
          <a:noFill/>
        </p:spPr>
      </p:pic>
      <p:sp useBgFill="1">
        <p:nvSpPr>
          <p:cNvPr id="10" name="Textfeld 9"/>
          <p:cNvSpPr txBox="1"/>
          <p:nvPr userDrawn="1"/>
        </p:nvSpPr>
        <p:spPr bwMode="auto">
          <a:xfrm>
            <a:off x="2771800" y="836712"/>
            <a:ext cx="33843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i="1">
                <a:latin typeface="Arial"/>
                <a:cs typeface="Arial"/>
              </a:rPr>
              <a:t>Eine Schule besonderer Art für alle.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FA410B-36CA-41F2-9EE7-3DC06B63CE64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555281-458D-4E0F-AC25-871CE3157D0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FA410B-36CA-41F2-9EE7-3DC06B63CE64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555281-458D-4E0F-AC25-871CE3157D0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0BE0C8-59E8-4ED4-AAC2-0B39D311F457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19D782-CD6F-4523-8F55-6D033ADFF6FE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DDA38D-8B4F-4B75-9496-4B1FEB0E5823}" type="datetime1">
              <a:rPr lang="de-DE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5ECFD9-ECD7-4A99-8C2F-7ADF1302EB10}" type="datetime1">
              <a:rPr lang="de-DE"/>
              <a:t>16.01.2025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9E5798-4F03-4669-91A3-5EB3F019846F}" type="datetime1">
              <a:rPr lang="de-DE"/>
              <a:t>16.01.2025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CE54DB-3DDA-4DBE-980E-0C05853BC565}" type="datetime1">
              <a:rPr lang="de-DE"/>
              <a:t>16.01.2025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B7A36B-5211-45AA-8CEB-35D051221C10}" type="datetime1">
              <a:rPr lang="de-DE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9B39A5-8178-4067-BE5B-CFA2F45DC225}" type="datetime1">
              <a:rPr lang="de-DE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08E2F-1B5E-4ACD-ADA7-A1179634D97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A410B-36CA-41F2-9EE7-3DC06B63CE64}" type="datetime1">
              <a:rPr lang="de-DE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55281-458D-4E0F-AC25-871CE3157D04}" type="slidenum">
              <a:rPr lang="de-DE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776234" y="6669940"/>
            <a:ext cx="404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47508E2F-1B5E-4ACD-ADA7-A1179634D97F}" type="slidenum">
              <a:rPr lang="de-DE" sz="800">
                <a:solidFill>
                  <a:schemeClr val="bg1">
                    <a:lumMod val="65000"/>
                  </a:schemeClr>
                </a:solidFill>
                <a:latin typeface="Univers"/>
              </a:rPr>
              <a:t>‹Nr.›</a:t>
            </a:fld>
            <a:endParaRPr lang="de-DE" sz="800">
              <a:solidFill>
                <a:schemeClr val="bg1">
                  <a:lumMod val="65000"/>
                </a:schemeClr>
              </a:solidFill>
              <a:latin typeface="Univers"/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575902" y="0"/>
            <a:ext cx="2742266" cy="14835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741161" y="188640"/>
            <a:ext cx="5289209" cy="729089"/>
          </a:xfrm>
          <a:prstGeom prst="rect">
            <a:avLst/>
          </a:prstGeom>
          <a:noFill/>
        </p:spPr>
      </p:pic>
      <p:sp useBgFill="1">
        <p:nvSpPr>
          <p:cNvPr id="12" name="Textfeld 11"/>
          <p:cNvSpPr txBox="1"/>
          <p:nvPr userDrawn="1"/>
        </p:nvSpPr>
        <p:spPr bwMode="auto">
          <a:xfrm>
            <a:off x="2771800" y="836712"/>
            <a:ext cx="36004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i="1">
                <a:latin typeface="Arial"/>
                <a:cs typeface="Arial"/>
              </a:rPr>
              <a:t>Eine Schule besonderer Art für alle.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g.musin.d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Bild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5902" y="0"/>
            <a:ext cx="2742266" cy="14835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-9525" y="5805264"/>
            <a:ext cx="1125390" cy="1052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39864" y="1484784"/>
            <a:ext cx="2917825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SOR-SMC 300 dpi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95340" y="3200203"/>
            <a:ext cx="2359025" cy="8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 bwMode="auto">
          <a:xfrm>
            <a:off x="-448" y="5265264"/>
            <a:ext cx="540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31640" y="4554879"/>
            <a:ext cx="6849879" cy="94421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>
            <a:off x="4139952" y="5373216"/>
            <a:ext cx="439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i="1">
                <a:latin typeface="Arial"/>
                <a:cs typeface="Arial"/>
              </a:rPr>
              <a:t>Eine Schule besonderer Art für alle.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rcRect t="16761"/>
          <a:stretch/>
        </p:blipFill>
        <p:spPr bwMode="auto">
          <a:xfrm>
            <a:off x="771777" y="1268759"/>
            <a:ext cx="5646414" cy="30118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/>
          <p:cNvSpPr>
            <a:spLocks noChangeAspect="1"/>
          </p:cNvSpPr>
          <p:nvPr/>
        </p:nvSpPr>
        <p:spPr bwMode="auto">
          <a:xfrm>
            <a:off x="741161" y="2775875"/>
            <a:ext cx="8231614" cy="1949269"/>
          </a:xfrm>
          <a:prstGeom prst="triangle">
            <a:avLst>
              <a:gd name="adj" fmla="val 50000"/>
            </a:avLst>
          </a:prstGeom>
          <a:solidFill>
            <a:srgbClr val="54BCA5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>
              <a:noFill/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1976648" y="3140968"/>
            <a:ext cx="5760640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Arial"/>
                <a:cs typeface="Arial"/>
              </a:rPr>
              <a:t>LERNENDE</a:t>
            </a:r>
            <a:endParaRPr lang="de-DE" sz="2800">
              <a:latin typeface="Arial"/>
              <a:cs typeface="Arial"/>
            </a:endParaRPr>
          </a:p>
          <a:p>
            <a:pPr algn="ctr">
              <a:defRPr/>
            </a:pPr>
            <a:endParaRPr lang="de-DE" sz="105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/>
                <a:cs typeface="Arial"/>
              </a:rPr>
              <a:t>Beziehung</a:t>
            </a:r>
            <a:endParaRPr lang="de-DE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200">
                <a:solidFill>
                  <a:schemeClr val="bg1"/>
                </a:solidFill>
                <a:latin typeface="Arial"/>
                <a:cs typeface="Arial"/>
              </a:rPr>
              <a:t>z. B.</a:t>
            </a:r>
            <a:endParaRPr/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Lernhäuser | Tutor*innen | Kerngruppenstunde</a:t>
            </a:r>
            <a:br>
              <a:rPr lang="de-DE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Lerncoaching | Schulsozialarbeit</a:t>
            </a:r>
            <a:endParaRPr lang="de-DE">
              <a:latin typeface="Arial"/>
              <a:cs typeface="Arial"/>
            </a:endParaRPr>
          </a:p>
          <a:p>
            <a:pPr algn="ctr">
              <a:defRPr/>
            </a:pPr>
            <a:endParaRPr lang="de-DE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41161" y="4869159"/>
            <a:ext cx="2592000" cy="1836000"/>
          </a:xfrm>
          <a:prstGeom prst="rect">
            <a:avLst/>
          </a:prstGeom>
          <a:solidFill>
            <a:srgbClr val="DB8708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STRUKTUR</a:t>
            </a:r>
            <a:endParaRPr lang="de-DE" sz="2000"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z. B.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Ganztag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SOL-Skill</a:t>
            </a:r>
            <a:endParaRPr/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Advance Organizer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Punktekonto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380775" y="4869430"/>
            <a:ext cx="2592000" cy="1838485"/>
          </a:xfrm>
          <a:prstGeom prst="rect">
            <a:avLst/>
          </a:prstGeom>
          <a:solidFill>
            <a:srgbClr val="DB8708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EIGEN-VERANTWORTUNG</a:t>
            </a:r>
            <a:endParaRPr lang="de-DE" sz="2000"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z. B.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Lernatelier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Logbuch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Kann-Liste</a:t>
            </a:r>
            <a:endParaRPr lang="de-DE" sz="1600"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41161" y="2227402"/>
            <a:ext cx="8231614" cy="369332"/>
          </a:xfrm>
          <a:prstGeom prst="rect">
            <a:avLst/>
          </a:prstGeom>
          <a:solidFill>
            <a:srgbClr val="5B9BB1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  <a:latin typeface="Arial"/>
                <a:cs typeface="Arial"/>
              </a:rPr>
              <a:t>Fit fürs Leben: Wir unterrichten Schüler*innen, nicht Fächer!</a:t>
            </a:r>
            <a:endParaRPr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741161" y="1571207"/>
            <a:ext cx="4766944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WBG-LERNKULTUR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560968" y="4869159"/>
            <a:ext cx="2592000" cy="1836000"/>
          </a:xfrm>
          <a:prstGeom prst="rect">
            <a:avLst/>
          </a:prstGeom>
          <a:solidFill>
            <a:srgbClr val="DB8708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/>
                <a:cs typeface="Arial"/>
              </a:rPr>
              <a:t>PARTIZIPATION</a:t>
            </a:r>
            <a:endParaRPr lang="de-DE" sz="2000"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z. B.</a:t>
            </a:r>
            <a:endParaRPr lang="de-DE" sz="1600">
              <a:latin typeface="Arial"/>
              <a:cs typeface="Arial"/>
            </a:endParaRPr>
          </a:p>
          <a:p>
            <a:pPr algn="ctr">
              <a:defRPr/>
            </a:pP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Schüler*innen-Parlament</a:t>
            </a:r>
            <a:br>
              <a:rPr lang="de-DE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LH-Ausschüsse</a:t>
            </a:r>
            <a:br>
              <a:rPr lang="de-DE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Bunte Säule</a:t>
            </a:r>
            <a:br>
              <a:rPr lang="de-DE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400">
                <a:solidFill>
                  <a:schemeClr val="bg1"/>
                </a:solidFill>
                <a:latin typeface="Arial"/>
                <a:cs typeface="Arial"/>
              </a:rPr>
              <a:t>Elternbeirat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/>
          <p:nvPr/>
        </p:nvSpPr>
        <p:spPr bwMode="auto">
          <a:xfrm>
            <a:off x="755576" y="1196752"/>
            <a:ext cx="5256584" cy="9005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Univers"/>
                <a:ea typeface="+mn-ea"/>
                <a:cs typeface="+mn-cs"/>
              </a:defRPr>
            </a:lvl1pPr>
            <a:lvl2pPr marL="594360" indent="-27432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2pPr>
            <a:lvl3pPr marL="8686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3pPr>
            <a:lvl4pPr marL="11430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4pPr>
            <a:lvl5pPr marL="13716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5pPr>
            <a:lvl6pPr marL="164592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500" b="1">
                <a:latin typeface="Univers 45 Light"/>
                <a:ea typeface="Univers 45 Light"/>
                <a:cs typeface="Univers 45 Light"/>
              </a:rPr>
              <a:t> </a:t>
            </a:r>
            <a:endParaRPr/>
          </a:p>
          <a:p>
            <a:pPr>
              <a:defRPr/>
            </a:pPr>
            <a:endParaRPr lang="de-DE">
              <a:latin typeface="Univers 45 Light"/>
              <a:ea typeface="Univers 45 Light"/>
              <a:cs typeface="Univers 45 Light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1116052" y="5661248"/>
            <a:ext cx="7384189" cy="938719"/>
          </a:xfrm>
          <a:prstGeom prst="rect">
            <a:avLst/>
          </a:prstGeom>
          <a:solidFill>
            <a:srgbClr val="2394CE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Donnerstag in der 9. und 10. Stunde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0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Kooperation zwischen Lehrkräften und Sozialpädagog*innen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741160" y="1571207"/>
            <a:ext cx="5581186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SCHWERPUNKTKLASSEN</a:t>
            </a: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 ab 5. Jg.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116052" y="2260405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BEWEGEN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710259" y="2246184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ENTDECKEN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6304466" y="2242575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GESTALTEN</a:t>
            </a:r>
            <a:endParaRPr/>
          </a:p>
        </p:txBody>
      </p:sp>
      <p:sp>
        <p:nvSpPr>
          <p:cNvPr id="18" name="Rechteck 17"/>
          <p:cNvSpPr/>
          <p:nvPr/>
        </p:nvSpPr>
        <p:spPr bwMode="auto">
          <a:xfrm>
            <a:off x="1116052" y="3198746"/>
            <a:ext cx="2195775" cy="1331472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Ballsportarten | Turnen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Mountainbiken | Fitness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Gesundheit | Ernährung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Achtsamkeit | Fairness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...</a:t>
            </a:r>
            <a:endParaRPr/>
          </a:p>
        </p:txBody>
      </p:sp>
      <p:sp>
        <p:nvSpPr>
          <p:cNvPr id="19" name="Rechteck 18"/>
          <p:cNvSpPr/>
          <p:nvPr/>
        </p:nvSpPr>
        <p:spPr bwMode="auto">
          <a:xfrm>
            <a:off x="3719199" y="3202720"/>
            <a:ext cx="2195775" cy="1331471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Mikroskopieren | Natur</a:t>
            </a:r>
          </a:p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Experimente | Umwelt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Technik | Nachhaltigkeit</a:t>
            </a:r>
            <a:endParaRPr/>
          </a:p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Pflanzen &amp; Tiere | iPad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...</a:t>
            </a:r>
            <a:endParaRPr/>
          </a:p>
        </p:txBody>
      </p:sp>
      <p:sp>
        <p:nvSpPr>
          <p:cNvPr id="20" name="Rechteck 19"/>
          <p:cNvSpPr/>
          <p:nvPr/>
        </p:nvSpPr>
        <p:spPr bwMode="auto">
          <a:xfrm>
            <a:off x="6304466" y="3198746"/>
            <a:ext cx="2195775" cy="1323547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Werken | Theater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Musik | Film</a:t>
            </a:r>
            <a:endParaRPr/>
          </a:p>
          <a:p>
            <a:pPr algn="ctr">
              <a:defRPr/>
            </a:pPr>
            <a:r>
              <a:rPr lang="de-DE" sz="1400">
                <a:latin typeface="Arial"/>
                <a:cs typeface="Arial"/>
              </a:rPr>
              <a:t>Tanz | Kunst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Töpfern | Zirkus</a:t>
            </a:r>
            <a:br>
              <a:rPr lang="de-DE" sz="1400">
                <a:latin typeface="Arial"/>
                <a:cs typeface="Arial"/>
              </a:rPr>
            </a:br>
            <a:r>
              <a:rPr lang="de-DE" sz="1400">
                <a:latin typeface="Arial"/>
                <a:cs typeface="Arial"/>
              </a:rPr>
              <a:t>...</a:t>
            </a:r>
            <a:endParaRPr/>
          </a:p>
        </p:txBody>
      </p:sp>
      <p:sp>
        <p:nvSpPr>
          <p:cNvPr id="21" name="Rechteck 20"/>
          <p:cNvSpPr/>
          <p:nvPr/>
        </p:nvSpPr>
        <p:spPr bwMode="auto">
          <a:xfrm>
            <a:off x="1116052" y="4685955"/>
            <a:ext cx="1728000" cy="780978"/>
          </a:xfrm>
          <a:prstGeom prst="rect">
            <a:avLst/>
          </a:prstGeom>
          <a:solidFill>
            <a:srgbClr val="E62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ERFOLGE FEIERN</a:t>
            </a:r>
            <a:endParaRPr/>
          </a:p>
        </p:txBody>
      </p:sp>
      <p:sp>
        <p:nvSpPr>
          <p:cNvPr id="25" name="Rechteck 24"/>
          <p:cNvSpPr/>
          <p:nvPr/>
        </p:nvSpPr>
        <p:spPr bwMode="auto">
          <a:xfrm>
            <a:off x="3000586" y="4685955"/>
            <a:ext cx="1730587" cy="780978"/>
          </a:xfrm>
          <a:prstGeom prst="rect">
            <a:avLst/>
          </a:prstGeom>
          <a:solidFill>
            <a:srgbClr val="EFC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KOMPETENZEN ERWERBEN</a:t>
            </a:r>
            <a:endParaRPr/>
          </a:p>
        </p:txBody>
      </p:sp>
      <p:sp>
        <p:nvSpPr>
          <p:cNvPr id="26" name="Rechteck 25"/>
          <p:cNvSpPr/>
          <p:nvPr/>
        </p:nvSpPr>
        <p:spPr bwMode="auto">
          <a:xfrm>
            <a:off x="4887708" y="4674423"/>
            <a:ext cx="1728000" cy="780978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STÄRKEN STÄRKEN</a:t>
            </a:r>
            <a:endParaRPr/>
          </a:p>
        </p:txBody>
      </p:sp>
      <p:sp>
        <p:nvSpPr>
          <p:cNvPr id="27" name="Rechteck 26"/>
          <p:cNvSpPr/>
          <p:nvPr/>
        </p:nvSpPr>
        <p:spPr bwMode="auto">
          <a:xfrm>
            <a:off x="6772241" y="4685955"/>
            <a:ext cx="1728000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FREI WÄHLEN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 bwMode="auto">
          <a:xfrm>
            <a:off x="5908525" y="1722294"/>
            <a:ext cx="283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600" b="0">
                <a:latin typeface="Arial"/>
                <a:ea typeface="Univers 45 Light"/>
                <a:cs typeface="Arial"/>
              </a:rPr>
              <a:t>Stundenplan einer 5. Klasse </a:t>
            </a:r>
            <a:endParaRPr lang="de-DE" sz="1600">
              <a:latin typeface="Arial"/>
              <a:ea typeface="Univers 45 Light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741161" y="1571207"/>
            <a:ext cx="4838952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Unterricht in 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DOPPELSTUNDEN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l="928" r="868" b="15102"/>
          <a:stretch/>
        </p:blipFill>
        <p:spPr bwMode="auto">
          <a:xfrm>
            <a:off x="1043608" y="2061308"/>
            <a:ext cx="7632848" cy="43361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rcRect t="93372"/>
          <a:stretch/>
        </p:blipFill>
        <p:spPr bwMode="auto">
          <a:xfrm>
            <a:off x="1120080" y="6402814"/>
            <a:ext cx="7772400" cy="3385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1260032" y="2185988"/>
          <a:ext cx="7200000" cy="270000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13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Montag</a:t>
                      </a:r>
                      <a:endParaRPr lang="de-DE" sz="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13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Dienstag</a:t>
                      </a:r>
                      <a:endParaRPr lang="de-DE" sz="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13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Mittwoch</a:t>
                      </a:r>
                      <a:endParaRPr lang="de-DE" sz="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13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Donnerstag</a:t>
                      </a:r>
                      <a:endParaRPr lang="de-DE" sz="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13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Freitag</a:t>
                      </a:r>
                      <a:endParaRPr lang="de-DE" sz="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20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Lernatelier</a:t>
                      </a:r>
                      <a:endParaRPr/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"/>
                        <a:ea typeface="ＭＳ Ｐゴシック"/>
                        <a:cs typeface="Helvetica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20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Lernatelier</a:t>
                      </a:r>
                      <a:endParaRPr/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lang="de-DE" sz="20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Lernatelier</a:t>
                      </a:r>
                      <a:endParaRPr/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1700" b="0" i="0" u="none" strike="noStrike" cap="none">
                        <a:ln>
                          <a:noFill/>
                        </a:ln>
                        <a:solidFill>
                          <a:srgbClr val="F8FCFF"/>
                        </a:solidFill>
                        <a:latin typeface="Helvetica"/>
                        <a:ea typeface="ＭＳ Ｐゴシック"/>
                        <a:cs typeface="Helvetica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endParaRPr lang="de-DE" sz="2300" b="0" i="0" u="none" strike="noStrike" cap="none">
                        <a:ln>
                          <a:noFill/>
                        </a:ln>
                        <a:solidFill>
                          <a:srgbClr val="929292"/>
                        </a:solidFill>
                        <a:latin typeface="Gill Sans"/>
                        <a:ea typeface="ＭＳ Ｐゴシック"/>
                        <a:cs typeface="Gill Sans"/>
                      </a:endParaRPr>
                    </a:p>
                  </a:txBody>
                  <a:tcPr marL="35719" marR="35719" marT="35712" marB="35712" anchor="ctr">
                    <a:lnL w="12700" algn="ctr">
                      <a:solidFill>
                        <a:srgbClr val="C0BDBB"/>
                      </a:solidFill>
                    </a:lnL>
                    <a:lnR w="12700" algn="ctr">
                      <a:solidFill>
                        <a:srgbClr val="C0BDBB"/>
                      </a:solidFill>
                    </a:lnR>
                    <a:lnT w="12700" algn="ctr">
                      <a:solidFill>
                        <a:srgbClr val="C0BDBB"/>
                      </a:solidFill>
                    </a:lnT>
                    <a:lnB w="12700" algn="ctr">
                      <a:solidFill>
                        <a:srgbClr val="C0BDBB"/>
                      </a:solidFill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 bwMode="auto">
          <a:xfrm>
            <a:off x="738209" y="1400144"/>
            <a:ext cx="3326784" cy="86177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/>
                <a:cs typeface="Arial"/>
              </a:rPr>
              <a:t>Unser</a:t>
            </a:r>
            <a:r>
              <a:rPr lang="de-DE" sz="2500" b="1" dirty="0">
                <a:solidFill>
                  <a:schemeClr val="bg1"/>
                </a:solidFill>
                <a:latin typeface="Arial"/>
                <a:cs typeface="Arial"/>
              </a:rPr>
              <a:t> LERNATELIER</a:t>
            </a:r>
            <a:endParaRPr lang="de-DE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918294" y="329444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Ziel- und Arbeitsplanung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455807" y="3820302"/>
            <a:ext cx="2340329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individuelles Lernen und Verarbeiten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4299264" y="1871429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hohe Transparenz fördert Motivation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6786080" y="2039122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Reflexion über den Lernprozess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605995" y="370963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Lernberatung durch Lerncoach</a:t>
            </a:r>
            <a:endParaRPr/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 bwMode="auto">
          <a:xfrm flipV="1">
            <a:off x="1403648" y="2996952"/>
            <a:ext cx="288032" cy="432048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cxnSpLocks/>
          </p:cNvCxnSpPr>
          <p:nvPr/>
        </p:nvCxnSpPr>
        <p:spPr bwMode="auto">
          <a:xfrm flipH="1" flipV="1">
            <a:off x="5183606" y="3337149"/>
            <a:ext cx="213545" cy="595907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cxnSpLocks/>
          </p:cNvCxnSpPr>
          <p:nvPr/>
        </p:nvCxnSpPr>
        <p:spPr bwMode="auto">
          <a:xfrm flipV="1">
            <a:off x="5004048" y="2493545"/>
            <a:ext cx="179558" cy="632043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cxnSpLocks/>
          </p:cNvCxnSpPr>
          <p:nvPr/>
        </p:nvCxnSpPr>
        <p:spPr bwMode="auto">
          <a:xfrm flipV="1">
            <a:off x="6948264" y="2691522"/>
            <a:ext cx="288032" cy="432048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cxnSpLocks/>
          </p:cNvCxnSpPr>
          <p:nvPr/>
        </p:nvCxnSpPr>
        <p:spPr bwMode="auto">
          <a:xfrm flipH="1" flipV="1">
            <a:off x="6948264" y="3298463"/>
            <a:ext cx="176686" cy="521839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rcRect l="17089" t="37445" r="28152" b="7798"/>
          <a:stretch/>
        </p:blipFill>
        <p:spPr bwMode="auto">
          <a:xfrm>
            <a:off x="6542838" y="5102090"/>
            <a:ext cx="2235599" cy="1490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3424" y="5121347"/>
            <a:ext cx="2235600" cy="149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rcRect l="24102" t="5557" b="26980"/>
          <a:stretch/>
        </p:blipFill>
        <p:spPr bwMode="auto">
          <a:xfrm>
            <a:off x="882424" y="5121347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1161" y="188640"/>
            <a:ext cx="5289209" cy="7290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741161" y="1571207"/>
            <a:ext cx="3326784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Das WBG-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LOGBUCH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60031" y="2205535"/>
            <a:ext cx="3117343" cy="43991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31640" y="2205535"/>
            <a:ext cx="3136131" cy="4399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latin typeface="Arial"/>
                <a:cs typeface="Arial"/>
              </a:rPr>
              <a:t>MODERNE AUSSTATTUNG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BEZIEHUNGS- ARBEIT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WBG LERNKULTUR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000284" y="5013176"/>
            <a:ext cx="2195775" cy="1489156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LÄNGERE GEMEINSAMESCHULZEIT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4684" y="2683800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 bwMode="auto">
          <a:xfrm rot="7519944">
            <a:off x="6590346" y="3111679"/>
            <a:ext cx="74936" cy="1685472"/>
            <a:chOff x="2561096" y="2332984"/>
            <a:chExt cx="74936" cy="1498737"/>
          </a:xfrm>
        </p:grpSpPr>
        <p:sp>
          <p:nvSpPr>
            <p:cNvPr id="26" name="Gerade Verbindung 3"/>
            <p:cNvSpPr/>
            <p:nvPr/>
          </p:nvSpPr>
          <p:spPr bwMode="auto">
            <a:xfrm rot="17692821">
              <a:off x="1849195" y="3071750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Gerade Verbindung 4"/>
            <p:cNvSpPr txBox="1"/>
            <p:nvPr/>
          </p:nvSpPr>
          <p:spPr bwMode="auto">
            <a:xfrm rot="17692821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500"/>
            </a:p>
          </p:txBody>
        </p:sp>
      </p:grpSp>
      <p:grpSp>
        <p:nvGrpSpPr>
          <p:cNvPr id="22" name="Gruppieren 21"/>
          <p:cNvGrpSpPr/>
          <p:nvPr/>
        </p:nvGrpSpPr>
        <p:grpSpPr bwMode="auto">
          <a:xfrm rot="21056080">
            <a:off x="4128601" y="3111680"/>
            <a:ext cx="74936" cy="1685472"/>
            <a:chOff x="2561096" y="2332984"/>
            <a:chExt cx="74936" cy="1498737"/>
          </a:xfrm>
        </p:grpSpPr>
        <p:sp>
          <p:nvSpPr>
            <p:cNvPr id="23" name="Gerade Verbindung 3"/>
            <p:cNvSpPr/>
            <p:nvPr/>
          </p:nvSpPr>
          <p:spPr bwMode="auto">
            <a:xfrm rot="17692821">
              <a:off x="1849195" y="3071750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Gerade Verbindung 4"/>
            <p:cNvSpPr txBox="1"/>
            <p:nvPr/>
          </p:nvSpPr>
          <p:spPr bwMode="auto">
            <a:xfrm rot="17692821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500"/>
            </a:p>
          </p:txBody>
        </p:sp>
      </p:grpSp>
      <p:grpSp>
        <p:nvGrpSpPr>
          <p:cNvPr id="19" name="Gruppieren 18"/>
          <p:cNvGrpSpPr/>
          <p:nvPr/>
        </p:nvGrpSpPr>
        <p:grpSpPr bwMode="auto">
          <a:xfrm>
            <a:off x="2339752" y="3284984"/>
            <a:ext cx="74936" cy="1498737"/>
            <a:chOff x="2561096" y="2332984"/>
            <a:chExt cx="74936" cy="1498737"/>
          </a:xfrm>
        </p:grpSpPr>
        <p:sp>
          <p:nvSpPr>
            <p:cNvPr id="20" name="Gerade Verbindung 3"/>
            <p:cNvSpPr/>
            <p:nvPr/>
          </p:nvSpPr>
          <p:spPr bwMode="auto">
            <a:xfrm rot="17692821">
              <a:off x="1849195" y="3071750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Gerade Verbindung 4"/>
            <p:cNvSpPr txBox="1"/>
            <p:nvPr/>
          </p:nvSpPr>
          <p:spPr bwMode="auto">
            <a:xfrm rot="17692821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500"/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5144125" y="4400563"/>
            <a:ext cx="3600396" cy="1944216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ALLE WEITEREN FÄCHER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Unterricht gemeinsam in der Kerngruppe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741160" y="1571207"/>
            <a:ext cx="5487024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Organisationsmodell 5. auf 6. Klasse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741160" y="4400563"/>
            <a:ext cx="1890000" cy="1944216"/>
          </a:xfrm>
          <a:prstGeom prst="rect">
            <a:avLst/>
          </a:prstGeom>
          <a:solidFill>
            <a:srgbClr val="EEC500"/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ENGLISCH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Aufteilung in 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A- und B-Kurs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2944010" y="4400563"/>
            <a:ext cx="1890000" cy="1944216"/>
          </a:xfrm>
          <a:prstGeom prst="rect">
            <a:avLst/>
          </a:prstGeom>
          <a:solidFill>
            <a:srgbClr val="569B8A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MATHEMATIK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Aufteilung in 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A- und B-Kurs</a:t>
            </a:r>
            <a:endParaRPr/>
          </a:p>
        </p:txBody>
      </p:sp>
      <p:sp>
        <p:nvSpPr>
          <p:cNvPr id="18" name="Rechteck 17"/>
          <p:cNvSpPr/>
          <p:nvPr/>
        </p:nvSpPr>
        <p:spPr bwMode="auto">
          <a:xfrm>
            <a:off x="741160" y="2378510"/>
            <a:ext cx="8007301" cy="1050490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GESAMTER UNTERRICHT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Arial"/>
                <a:cs typeface="Arial"/>
              </a:rPr>
              <a:t>gemeinsam in der Kerngruppe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 bwMode="auto">
          <a:xfrm>
            <a:off x="732865" y="2571621"/>
            <a:ext cx="1876589" cy="1440000"/>
          </a:xfrm>
          <a:prstGeom prst="rect">
            <a:avLst/>
          </a:prstGeom>
          <a:solidFill>
            <a:srgbClr val="DA8708">
              <a:alpha val="39357"/>
            </a:srgbClr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endParaRPr lang="de-DE" sz="1500"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770007" y="3973895"/>
            <a:ext cx="5974515" cy="1440000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UNTERRICHT IN DER KERNGRUPPE:</a:t>
            </a:r>
            <a:endParaRPr/>
          </a:p>
          <a:p>
            <a:pPr algn="ctr">
              <a:defRPr/>
            </a:pPr>
            <a:r>
              <a:rPr lang="de-DE" sz="1500" b="0">
                <a:solidFill>
                  <a:schemeClr val="bg1"/>
                </a:solidFill>
                <a:latin typeface="Arial"/>
                <a:cs typeface="Arial"/>
              </a:rPr>
              <a:t>Geschichte, Geografie, Biologie, Religion | Ethik</a:t>
            </a:r>
            <a:endParaRPr/>
          </a:p>
          <a:p>
            <a:pPr algn="ctr">
              <a:defRPr/>
            </a:pPr>
            <a:r>
              <a:rPr lang="de-DE" sz="1500" b="0">
                <a:solidFill>
                  <a:schemeClr val="bg1"/>
                </a:solidFill>
                <a:latin typeface="Arial"/>
                <a:cs typeface="Arial"/>
              </a:rPr>
              <a:t>Kunst</a:t>
            </a: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500" b="0">
                <a:solidFill>
                  <a:schemeClr val="bg1"/>
                </a:solidFill>
                <a:latin typeface="Arial"/>
                <a:cs typeface="Arial"/>
              </a:rPr>
              <a:t>Musik, Sport</a:t>
            </a:r>
            <a:endParaRPr/>
          </a:p>
          <a:p>
            <a:pPr algn="ctr">
              <a:defRPr/>
            </a:pPr>
            <a:endParaRPr lang="de-DE" sz="15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741160" y="1571207"/>
            <a:ext cx="4478912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Organisationsmodell 7. Klasse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2770007" y="2389798"/>
            <a:ext cx="1890000" cy="1440000"/>
          </a:xfrm>
          <a:prstGeom prst="rect">
            <a:avLst/>
          </a:prstGeom>
          <a:solidFill>
            <a:srgbClr val="EEC500"/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ENGLISCH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Aufteilung in </a:t>
            </a:r>
            <a:br>
              <a:rPr lang="de-DE" sz="1500">
                <a:latin typeface="Arial"/>
                <a:cs typeface="Arial"/>
              </a:rPr>
            </a:br>
            <a:r>
              <a:rPr lang="de-DE" sz="1500">
                <a:latin typeface="Arial"/>
                <a:cs typeface="Arial"/>
              </a:rPr>
              <a:t>A-, B- und C-Kurs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4812265" y="2389799"/>
            <a:ext cx="1890000" cy="1440000"/>
          </a:xfrm>
          <a:prstGeom prst="rect">
            <a:avLst/>
          </a:prstGeom>
          <a:solidFill>
            <a:srgbClr val="569B8A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MATHEMATIK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Aufteilung in </a:t>
            </a:r>
            <a:br>
              <a:rPr lang="de-DE" sz="1500">
                <a:latin typeface="Arial"/>
                <a:cs typeface="Arial"/>
              </a:rPr>
            </a:br>
            <a:r>
              <a:rPr lang="de-DE" sz="1500">
                <a:latin typeface="Arial"/>
                <a:cs typeface="Arial"/>
              </a:rPr>
              <a:t>A-, B-und C-Kurs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6854523" y="2389799"/>
            <a:ext cx="1890000" cy="1440000"/>
          </a:xfrm>
          <a:prstGeom prst="rect">
            <a:avLst/>
          </a:prstGeom>
          <a:solidFill>
            <a:srgbClr val="2394CE"/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DEUTSCH</a:t>
            </a:r>
            <a:endParaRPr/>
          </a:p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Aufteilung in </a:t>
            </a:r>
            <a:br>
              <a:rPr lang="de-DE" sz="1500">
                <a:latin typeface="Arial"/>
                <a:cs typeface="Arial"/>
              </a:rPr>
            </a:br>
            <a:r>
              <a:rPr lang="de-DE" sz="1500">
                <a:latin typeface="Arial"/>
                <a:cs typeface="Arial"/>
              </a:rPr>
              <a:t>A-, B- und C-Kurs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>
            <a:off x="741160" y="2389798"/>
            <a:ext cx="1876589" cy="1440000"/>
          </a:xfrm>
          <a:prstGeom prst="rect">
            <a:avLst/>
          </a:prstGeom>
          <a:solidFill>
            <a:srgbClr val="DA8708"/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FRANZÖSISCH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741159" y="3973894"/>
            <a:ext cx="1876589" cy="1440000"/>
          </a:xfrm>
          <a:prstGeom prst="rect">
            <a:avLst/>
          </a:prstGeom>
          <a:solidFill>
            <a:srgbClr val="DA8708"/>
          </a:solidFill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>
                <a:latin typeface="Arial"/>
                <a:cs typeface="Arial"/>
              </a:rPr>
              <a:t>HAUSWIRTSCHAFT &amp; WERKEN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741160" y="5557991"/>
            <a:ext cx="8003362" cy="792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 b="1">
                <a:latin typeface="Arial"/>
                <a:ea typeface="Univers 45 Light"/>
                <a:cs typeface="Arial"/>
              </a:rPr>
              <a:t>7. AUF 8. JAHRGANG</a:t>
            </a:r>
            <a:endParaRPr/>
          </a:p>
          <a:p>
            <a:pPr algn="ctr">
              <a:defRPr/>
            </a:pPr>
            <a:r>
              <a:rPr lang="de-DE" sz="1600">
                <a:latin typeface="Arial"/>
                <a:ea typeface="Univers 45 Light"/>
                <a:cs typeface="Arial"/>
              </a:rPr>
              <a:t>Entscheidung der Schullaufbahn nach Notenbild | Wahl des Zweigs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>
            <a:cxnSpLocks/>
          </p:cNvCxnSpPr>
          <p:nvPr/>
        </p:nvCxnSpPr>
        <p:spPr bwMode="auto">
          <a:xfrm>
            <a:off x="4770632" y="2732464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cxnSpLocks/>
          </p:cNvCxnSpPr>
          <p:nvPr/>
        </p:nvCxnSpPr>
        <p:spPr bwMode="auto">
          <a:xfrm>
            <a:off x="7504240" y="2784191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cxnSpLocks/>
          </p:cNvCxnSpPr>
          <p:nvPr/>
        </p:nvCxnSpPr>
        <p:spPr bwMode="auto">
          <a:xfrm>
            <a:off x="2017601" y="2669955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 bwMode="auto">
          <a:xfrm>
            <a:off x="741160" y="3054935"/>
            <a:ext cx="2520000" cy="1834913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de-DE" sz="1500" b="1">
                <a:solidFill>
                  <a:schemeClr val="bg1"/>
                </a:solidFill>
                <a:latin typeface="Arial"/>
                <a:cs typeface="Arial"/>
              </a:rPr>
              <a:t>MITTELSCHULE</a:t>
            </a:r>
            <a:endParaRPr/>
          </a:p>
          <a:p>
            <a:pPr algn="ctr">
              <a:defRPr/>
            </a:pPr>
            <a:endParaRPr lang="de-DE" sz="15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WiK | Wirtschaft &amp; Kommunikation</a:t>
            </a:r>
            <a:endParaRPr/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T | Technik</a:t>
            </a:r>
            <a:endParaRPr/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ES | Ernährung &amp; Soziales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741160" y="1571207"/>
            <a:ext cx="491096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Organisationsmodell ab 8. Klasse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41160" y="2379381"/>
            <a:ext cx="8004809" cy="581149"/>
          </a:xfrm>
          <a:prstGeom prst="rect">
            <a:avLst/>
          </a:prstGeom>
          <a:solidFill>
            <a:srgbClr val="E62820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de-DE" sz="1500" b="1">
                <a:latin typeface="Arial"/>
                <a:cs typeface="Arial"/>
              </a:rPr>
              <a:t>LAUFBAHNENTSCHEIDUNG nach 7. KLASSE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492160" y="3065998"/>
            <a:ext cx="2520000" cy="1834912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de-DE" sz="1500" b="1">
                <a:solidFill>
                  <a:schemeClr val="bg1"/>
                </a:solidFill>
                <a:latin typeface="Arial"/>
                <a:cs typeface="Arial"/>
              </a:rPr>
              <a:t>REALSCHULE</a:t>
            </a:r>
            <a:endParaRPr/>
          </a:p>
          <a:p>
            <a:pPr algn="ctr">
              <a:defRPr/>
            </a:pPr>
            <a:endParaRPr lang="de-DE" sz="15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RS I | Mathematik</a:t>
            </a:r>
            <a:endParaRPr/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RS II | BwR</a:t>
            </a: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RS IIIa Französisch, </a:t>
            </a: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RS IIIb Kunst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6225768" y="3065998"/>
            <a:ext cx="2520000" cy="1812787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de-DE" sz="1500" b="1">
                <a:solidFill>
                  <a:schemeClr val="bg1"/>
                </a:solidFill>
                <a:latin typeface="Arial"/>
                <a:cs typeface="Arial"/>
              </a:rPr>
              <a:t>GYMNASIUM</a:t>
            </a:r>
            <a:endParaRPr/>
          </a:p>
          <a:p>
            <a:pPr algn="ctr">
              <a:defRPr/>
            </a:pPr>
            <a:endParaRPr lang="de-DE" sz="15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naturwissenschaftlich-technologisch</a:t>
            </a:r>
            <a:endParaRPr/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 (Schulaufgaben in Französisch, Physik, Chemie)</a:t>
            </a:r>
            <a:endParaRPr/>
          </a:p>
        </p:txBody>
      </p:sp>
      <p:sp>
        <p:nvSpPr>
          <p:cNvPr id="2" name="Rechteck 1"/>
          <p:cNvSpPr/>
          <p:nvPr/>
        </p:nvSpPr>
        <p:spPr bwMode="auto">
          <a:xfrm>
            <a:off x="741160" y="4984255"/>
            <a:ext cx="8004608" cy="581148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 b="1">
                <a:latin typeface="Arial"/>
                <a:ea typeface="Univers 45 Light"/>
                <a:cs typeface="Arial"/>
              </a:rPr>
              <a:t>8. AUF 9. JAHRGANG</a:t>
            </a:r>
          </a:p>
          <a:p>
            <a:pPr algn="ctr">
              <a:defRPr/>
            </a:pPr>
            <a:r>
              <a:rPr lang="de-DE" sz="1600">
                <a:latin typeface="Arial"/>
                <a:ea typeface="Univers 45 Light"/>
                <a:cs typeface="Arial"/>
              </a:rPr>
              <a:t>Entscheidung der Schullaufbahn nach Notenbild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740959" y="5682250"/>
            <a:ext cx="8004809" cy="58114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9. / 10. JAHRGANG (abschlussbezogene Klassen)</a:t>
            </a:r>
            <a:endParaRPr/>
          </a:p>
          <a:p>
            <a:pPr algn="ctr">
              <a:defRPr/>
            </a:pPr>
            <a:r>
              <a:rPr lang="de-DE" sz="16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Unterricht nach dem Lehrplan der jeweiligen Schulart</a:t>
            </a:r>
            <a:endParaRPr lang="de-DE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Gerade Verbindung 4"/>
          <p:cNvSpPr txBox="1"/>
          <p:nvPr/>
        </p:nvSpPr>
        <p:spPr bwMode="auto">
          <a:xfrm rot="16239712">
            <a:off x="2339752" y="3996884"/>
            <a:ext cx="74936" cy="74936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sz="2500">
              <a:solidFill>
                <a:schemeClr val="tx1"/>
              </a:solidFill>
              <a:latin typeface="Univers 45 Light"/>
            </a:endParaRPr>
          </a:p>
        </p:txBody>
      </p:sp>
      <p:sp>
        <p:nvSpPr>
          <p:cNvPr id="10" name="Inhaltsplatzhalter 2"/>
          <p:cNvSpPr txBox="1"/>
          <p:nvPr/>
        </p:nvSpPr>
        <p:spPr bwMode="auto">
          <a:xfrm>
            <a:off x="741160" y="2420888"/>
            <a:ext cx="7926412" cy="2376263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Wir führen...</a:t>
            </a:r>
            <a:endParaRPr/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zur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 gymnasialen Oberstufenreife</a:t>
            </a:r>
            <a:endParaRPr/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zur 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mittleren Reife (Realschulabschluss)</a:t>
            </a:r>
            <a:endParaRPr/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zum 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Qualifizierenden Mittelschulabschluss*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741160" y="1571207"/>
            <a:ext cx="6855176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ALLE SCHULABSCHLÜSSE IN EINEM HAUS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Inhaltsplatzhalter 2"/>
          <p:cNvSpPr txBox="1"/>
          <p:nvPr/>
        </p:nvSpPr>
        <p:spPr bwMode="auto">
          <a:xfrm>
            <a:off x="742576" y="4952959"/>
            <a:ext cx="7926412" cy="564272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*ab 9. Jhg. haben unsere Schüler*innen des Realschul- und Gymnasialbereichs die Möglichkeit, im Haus „extern“ an den Prüfungen zum Qualifizierenden Mittelschulabschluss teilzunehmen</a:t>
            </a:r>
          </a:p>
        </p:txBody>
      </p:sp>
      <p:sp>
        <p:nvSpPr>
          <p:cNvPr id="9" name="Inhaltsplatzhalter 2"/>
          <p:cNvSpPr txBox="1"/>
          <p:nvPr/>
        </p:nvSpPr>
        <p:spPr bwMode="auto">
          <a:xfrm>
            <a:off x="741160" y="5669590"/>
            <a:ext cx="7926412" cy="1152129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Die FOS München Nord (im gleichen Gebäude) führt...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zum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 Abitur und Fachabitur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96036" y="1736812"/>
            <a:ext cx="3924436" cy="392443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1387404" y="2209874"/>
            <a:ext cx="3184596" cy="301932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SIE MÜSSEN KEINE FOTOS MACHEN – DIE PRÄSENTATION FINDEN SIE AUCH HIER: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sz="2500">
              <a:solidFill>
                <a:schemeClr val="tx1"/>
              </a:solidFill>
              <a:latin typeface="Univers 45 Light"/>
              <a:ea typeface="Univers 45 Light"/>
              <a:cs typeface="Univers 45 Light"/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741160" y="1571207"/>
            <a:ext cx="599108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CHANCEN</a:t>
            </a: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 &amp; HERAUSFORDERUNGEN</a:t>
            </a:r>
            <a:endParaRPr lang="de-DE" sz="2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699792" y="3429000"/>
            <a:ext cx="3949412" cy="1864071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CHANCEN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5384760" y="2816748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latin typeface="Arial"/>
                <a:cs typeface="Arial"/>
              </a:rPr>
              <a:t>Ganztag – stabile Lernumgebung </a:t>
            </a:r>
            <a:endParaRPr dirty="0"/>
          </a:p>
        </p:txBody>
      </p:sp>
      <p:sp>
        <p:nvSpPr>
          <p:cNvPr id="7" name="Rechteck 6"/>
          <p:cNvSpPr/>
          <p:nvPr/>
        </p:nvSpPr>
        <p:spPr bwMode="auto">
          <a:xfrm>
            <a:off x="6482648" y="4396453"/>
            <a:ext cx="2195775" cy="780978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Lernhaus – stabile Beziehungen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1475656" y="2985473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latin typeface="Arial"/>
                <a:cs typeface="Arial"/>
              </a:rPr>
              <a:t>längere Entwicklungszeit</a:t>
            </a:r>
            <a:endParaRPr dirty="0"/>
          </a:p>
        </p:txBody>
      </p:sp>
      <p:sp>
        <p:nvSpPr>
          <p:cNvPr id="10" name="Rechteck 9"/>
          <p:cNvSpPr/>
          <p:nvPr/>
        </p:nvSpPr>
        <p:spPr bwMode="auto">
          <a:xfrm>
            <a:off x="4072816" y="5139834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Lernen in der Gemeinschaft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989837" y="4749345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individualisierte Lernkultur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699792" y="3429000"/>
            <a:ext cx="3949412" cy="1864071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HERAUSFORDERUNGEN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741160" y="1571207"/>
            <a:ext cx="599108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CHANCEN &amp; 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HERAUSFORDERUNGEN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5004210" y="2565000"/>
            <a:ext cx="2880000" cy="1260000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>
                <a:latin typeface="Arial"/>
                <a:cs typeface="Arial"/>
              </a:rPr>
              <a:t>Lehrplan-Anforderungen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>
                <a:latin typeface="Arial"/>
                <a:cs typeface="Arial"/>
              </a:rPr>
              <a:t>zwischen Realschule und Gymnasium (5.-7. Jg.) 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5969598" y="4653014"/>
            <a:ext cx="2880000" cy="1260000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latin typeface="Arial"/>
                <a:cs typeface="Arial"/>
              </a:rPr>
              <a:t>Verantwortung für das eigene Lernen 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1547664" y="2636911"/>
            <a:ext cx="2592128" cy="1173051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>
                <a:latin typeface="Arial"/>
                <a:cs typeface="Arial"/>
              </a:rPr>
              <a:t>Reflexion des eigenen Lernprozesses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855731" y="4613551"/>
            <a:ext cx="2318672" cy="1108942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/>
                <a:cs typeface="Arial"/>
              </a:rPr>
              <a:t>Fachlehrer*innen-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/>
                <a:cs typeface="Arial"/>
              </a:rPr>
              <a:t>Prinzip</a:t>
            </a:r>
            <a:endParaRPr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A645BB-1C7B-F348-3DD5-6F8F08CFFAC8}"/>
              </a:ext>
            </a:extLst>
          </p:cNvPr>
          <p:cNvSpPr/>
          <p:nvPr/>
        </p:nvSpPr>
        <p:spPr bwMode="auto">
          <a:xfrm>
            <a:off x="3491880" y="4902582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latin typeface="Arial"/>
                <a:cs typeface="Arial"/>
              </a:rPr>
              <a:t>Ganztag – weniger frei </a:t>
            </a:r>
            <a:r>
              <a:rPr lang="de-DE" dirty="0" err="1">
                <a:latin typeface="Arial"/>
                <a:cs typeface="Arial"/>
              </a:rPr>
              <a:t>verfügbarte</a:t>
            </a:r>
            <a:r>
              <a:rPr lang="de-DE" dirty="0">
                <a:latin typeface="Arial"/>
                <a:cs typeface="Arial"/>
              </a:rPr>
              <a:t> Zeit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51520" y="2048261"/>
          <a:ext cx="91440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 bwMode="auto">
          <a:xfrm>
            <a:off x="619860" y="3894006"/>
            <a:ext cx="1724891" cy="1246495"/>
          </a:xfrm>
          <a:prstGeom prst="rect">
            <a:avLst/>
          </a:prstGeom>
          <a:solidFill>
            <a:srgbClr val="2E769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168 Kinder </a:t>
            </a:r>
            <a:endParaRPr/>
          </a:p>
          <a:p>
            <a:pPr algn="ctr">
              <a:defRPr/>
            </a:pPr>
            <a:endParaRPr lang="de-DE" sz="15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28 Kinder/Klasse</a:t>
            </a:r>
            <a:endParaRPr/>
          </a:p>
          <a:p>
            <a:pPr algn="ctr">
              <a:defRPr/>
            </a:pPr>
            <a:endParaRPr lang="de-DE" sz="15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6 Klassen</a:t>
            </a:r>
            <a:endParaRPr/>
          </a:p>
        </p:txBody>
      </p:sp>
      <p:sp>
        <p:nvSpPr>
          <p:cNvPr id="6" name="Textfeld 5"/>
          <p:cNvSpPr txBox="1"/>
          <p:nvPr/>
        </p:nvSpPr>
        <p:spPr bwMode="auto">
          <a:xfrm>
            <a:off x="7337131" y="3894006"/>
            <a:ext cx="1724891" cy="1246495"/>
          </a:xfrm>
          <a:prstGeom prst="rect">
            <a:avLst/>
          </a:prstGeom>
          <a:solidFill>
            <a:srgbClr val="2E769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de-DE" sz="1500">
                <a:solidFill>
                  <a:schemeClr val="bg1"/>
                </a:solidFill>
                <a:latin typeface="Arial"/>
                <a:cs typeface="Arial"/>
              </a:rPr>
              <a:t>Härtefallregel auf schriftlichen Antrag bei 8 Kindern, der Rest wird gelost</a:t>
            </a:r>
            <a:endParaRPr/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 bwMode="auto">
          <a:xfrm>
            <a:off x="2344751" y="4505711"/>
            <a:ext cx="5039591" cy="0"/>
          </a:xfrm>
          <a:prstGeom prst="line">
            <a:avLst/>
          </a:prstGeom>
          <a:ln w="12700">
            <a:solidFill>
              <a:srgbClr val="2E7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 bwMode="auto">
          <a:xfrm>
            <a:off x="755576" y="1571207"/>
            <a:ext cx="3960440" cy="477054"/>
          </a:xfrm>
          <a:prstGeom prst="rect">
            <a:avLst/>
          </a:prstGeom>
          <a:solidFill>
            <a:srgbClr val="878787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 smtClean="0">
                <a:solidFill>
                  <a:schemeClr val="bg1"/>
                </a:solidFill>
                <a:latin typeface="Arial"/>
                <a:cs typeface="Arial"/>
              </a:rPr>
              <a:t>AUFNAHMEVERFAHREN</a:t>
            </a:r>
            <a:endParaRPr lang="de-DE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15733" y="4004615"/>
            <a:ext cx="2215574" cy="1025275"/>
          </a:xfrm>
          <a:prstGeom prst="rect">
            <a:avLst/>
          </a:prstGeom>
          <a:solidFill>
            <a:srgbClr val="2394CE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ZIEL</a:t>
            </a:r>
            <a:endParaRPr/>
          </a:p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ausgeglichenes Begabungsspektrum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1566370" y="4610540"/>
            <a:ext cx="2195775" cy="1489156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latin typeface="Arial"/>
                <a:cs typeface="Arial"/>
              </a:rPr>
              <a:t>MODERNE AUSSTATTUNG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BEZIEHUNGS- ARBEIT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WBG LERNKULTUR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LÄNGERE GEMEINSAMESCHULZEIT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rcRect l="-776" t="16785" r="775" b="38771"/>
          <a:stretch/>
        </p:blipFill>
        <p:spPr bwMode="auto">
          <a:xfrm>
            <a:off x="3764684" y="2683800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 bwMode="auto">
          <a:xfrm>
            <a:off x="725028" y="2258302"/>
            <a:ext cx="8217398" cy="1431161"/>
          </a:xfrm>
          <a:prstGeom prst="rect">
            <a:avLst/>
          </a:prstGeom>
          <a:solidFill>
            <a:srgbClr val="5C9AB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Alle Unterrichtsräume mit Beamer, Whiteboard, AppleTV und mehreren PCs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Anordnung der Räume um ein Forum (pro Lernhaus)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741160" y="1571207"/>
            <a:ext cx="2894736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Das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 SCHULHAUS</a:t>
            </a:r>
            <a:endParaRPr lang="de-DE" sz="25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t="36048" b="20424"/>
          <a:stretch/>
        </p:blipFill>
        <p:spPr bwMode="auto">
          <a:xfrm>
            <a:off x="741160" y="4098661"/>
            <a:ext cx="818896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 bwMode="auto">
          <a:xfrm>
            <a:off x="726915" y="2701739"/>
            <a:ext cx="5141229" cy="3508653"/>
          </a:xfrm>
          <a:prstGeom prst="rect">
            <a:avLst/>
          </a:prstGeom>
          <a:solidFill>
            <a:srgbClr val="5C9AB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Einsatz von iPads 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im Unterricht</a:t>
            </a: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 für alle Schüler*innen ab der 7. Jahrgangsstufe, projektbezogen auch im 5. und 6. Jahrgang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Geräte sind </a:t>
            </a:r>
            <a:r>
              <a:rPr lang="de-DE" sz="2400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Leihgeräte</a:t>
            </a: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 – nur eine Hülle muss gekauft werden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Systematische medienpädagogische Begleitung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741160" y="1571207"/>
            <a:ext cx="2534696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iPad-KLASSEN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8495" y="1596442"/>
            <a:ext cx="2829745" cy="4613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t="16761"/>
          <a:stretch/>
        </p:blipFill>
        <p:spPr bwMode="auto">
          <a:xfrm>
            <a:off x="741160" y="2060848"/>
            <a:ext cx="8223328" cy="43864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741160" y="1679920"/>
            <a:ext cx="8223328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SOMMERFERIEN 2025 | UMZUG an die Freudstraße 15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t="4167" r="5423" b="4167"/>
          <a:stretch/>
        </p:blipFill>
        <p:spPr bwMode="auto">
          <a:xfrm>
            <a:off x="5041032" y="2204864"/>
            <a:ext cx="3024336" cy="302433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1387404" y="2209874"/>
            <a:ext cx="3184596" cy="301932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WEITERE INFORMATIONEN ZUM NEUBAU FINDEN SIE HIER: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sz="2500">
              <a:solidFill>
                <a:schemeClr val="tx1"/>
              </a:solidFill>
              <a:latin typeface="Univers 45 Light"/>
            </a:endParaRPr>
          </a:p>
        </p:txBody>
      </p:sp>
      <p:sp>
        <p:nvSpPr>
          <p:cNvPr id="7" name="Untertitel 2"/>
          <p:cNvSpPr txBox="1"/>
          <p:nvPr/>
        </p:nvSpPr>
        <p:spPr bwMode="auto">
          <a:xfrm>
            <a:off x="778150" y="4340008"/>
            <a:ext cx="7846985" cy="1944216"/>
          </a:xfrm>
          <a:prstGeom prst="rect">
            <a:avLst/>
          </a:prstGeom>
          <a:solidFill>
            <a:srgbClr val="0A8036"/>
          </a:solidFill>
          <a:ln w="63500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Univers"/>
                <a:ea typeface="+mn-ea"/>
                <a:cs typeface="+mn-cs"/>
              </a:defRPr>
            </a:lvl1pPr>
            <a:lvl2pPr marL="594360" indent="-27432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2pPr>
            <a:lvl3pPr marL="8686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3pPr>
            <a:lvl4pPr marL="11430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4pPr>
            <a:lvl5pPr marL="13716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Univers"/>
                <a:ea typeface="+mn-ea"/>
                <a:cs typeface="+mn-cs"/>
              </a:defRPr>
            </a:lvl5pPr>
            <a:lvl6pPr marL="164592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  <a:defRPr/>
            </a:pPr>
            <a:r>
              <a:rPr lang="de-DE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EINSCHREIBUNG</a:t>
            </a:r>
            <a:endParaRPr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de-DE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Freitag, 02. Mai 2025 | 14 - 18 Uhr</a:t>
            </a:r>
            <a:endParaRPr lang="de-DE" u="sng">
              <a:solidFill>
                <a:schemeClr val="bg1"/>
              </a:solidFill>
              <a:latin typeface="Arial"/>
              <a:ea typeface="Univers 45 Light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de-DE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Samstag, 03. Mai 2025 | 9 - 14 Uhr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741160" y="2967335"/>
            <a:ext cx="3448420" cy="923330"/>
          </a:xfrm>
          <a:prstGeom prst="rect">
            <a:avLst/>
          </a:prstGeom>
          <a:solidFill>
            <a:srgbClr val="00B0F0"/>
          </a:solidFill>
          <a:ln w="63500" cap="rnd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Tag der offenen Tür</a:t>
            </a:r>
            <a:br>
              <a:rPr lang="de-DE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</a:br>
            <a:r>
              <a:rPr lang="de-DE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 Dienstag, 28. Januar 2025</a:t>
            </a:r>
          </a:p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/>
                <a:ea typeface="Univers 45 Light"/>
                <a:cs typeface="Arial"/>
              </a:rPr>
              <a:t>von 15 - 19 Uhr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118762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741160" y="1571207"/>
            <a:ext cx="3326784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WICHTIGE 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TERMINE</a:t>
            </a:r>
            <a:endParaRPr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46480" y="1834931"/>
            <a:ext cx="3456360" cy="396599"/>
          </a:xfrm>
          <a:prstGeom prst="rect">
            <a:avLst/>
          </a:prstGeom>
          <a:solidFill>
            <a:srgbClr val="F2E723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de-DE" sz="2000" b="1" u="sng">
                <a:latin typeface="Arial"/>
                <a:cs typeface="Arial"/>
                <a:hlinkClick r:id="rId3" tooltip="https://www.wbg.musin.de/"/>
              </a:rPr>
              <a:t>https://wbg.m-bildung.de</a:t>
            </a:r>
            <a:endParaRPr lang="de-DE" sz="2000" b="1">
              <a:latin typeface="Arial"/>
              <a:cs typeface="Arial"/>
            </a:endParaRPr>
          </a:p>
        </p:txBody>
      </p:sp>
      <p:sp>
        <p:nvSpPr>
          <p:cNvPr id="5" name="Explosion: 14 Zacken 4">
            <a:extLst>
              <a:ext uri="{FF2B5EF4-FFF2-40B4-BE49-F238E27FC236}">
                <a16:creationId xmlns:a16="http://schemas.microsoft.com/office/drawing/2014/main" id="{B3686112-D614-0DAD-BC51-71CBA2DF2875}"/>
              </a:ext>
            </a:extLst>
          </p:cNvPr>
          <p:cNvSpPr/>
          <p:nvPr/>
        </p:nvSpPr>
        <p:spPr>
          <a:xfrm>
            <a:off x="4849690" y="2290205"/>
            <a:ext cx="3909118" cy="227759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Online-Anmeldebogen wird Ende April freigeschaltet!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1566370" y="4610540"/>
            <a:ext cx="2195775" cy="1489156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latin typeface="Arial"/>
                <a:cs typeface="Arial"/>
              </a:rPr>
              <a:t>MODERNE AUSSTATTUNG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7624" y="1772816"/>
            <a:ext cx="2195775" cy="1489156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BEZIEHUNGS- ARBEIT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006591"/>
            <a:ext cx="2195775" cy="148915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WBG LERNKULTUR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000284" y="5013176"/>
            <a:ext cx="2195775" cy="1489156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LÄNGERE GEMEINSAMESCHULZEIT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4684" y="2683800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latin typeface="Arial"/>
                <a:cs typeface="Arial"/>
              </a:rPr>
              <a:t>MODERNE AUSSTATTUNG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7624" y="1772816"/>
            <a:ext cx="2195775" cy="1489156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BEZIEHUNGS- ARBEIT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WBG LERNKULTUR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LÄNGERE GEMEINSAMESCHULZEIT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l="31415" t="42639" r="16254" b="5031"/>
          <a:stretch/>
        </p:blipFill>
        <p:spPr bwMode="auto">
          <a:xfrm>
            <a:off x="3762145" y="2683800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1161" y="188640"/>
            <a:ext cx="5289209" cy="72908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 bwMode="auto">
          <a:xfrm>
            <a:off x="740640" y="2204864"/>
            <a:ext cx="8047952" cy="3831818"/>
          </a:xfrm>
          <a:prstGeom prst="rect">
            <a:avLst/>
          </a:prstGeom>
          <a:solidFill>
            <a:srgbClr val="54BCA5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Organisation in </a:t>
            </a: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Lernhäusern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gemeinsame Klassenleitung 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(Tutor*innenschaft): </a:t>
            </a:r>
            <a:br>
              <a:rPr lang="de-DE" sz="2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Lehrkraft – Sozialpädagog*in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Kerngruppenstunde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 fest im Stundenplan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Lern-Coaching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 im Lernatelier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Schwerpunkt-</a:t>
            </a: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AG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/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400" b="1">
                <a:solidFill>
                  <a:schemeClr val="bg1"/>
                </a:solidFill>
                <a:latin typeface="Arial"/>
                <a:cs typeface="Arial"/>
              </a:rPr>
              <a:t>Skill-Stunden</a:t>
            </a: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 im 5. und 6. Jahrgang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740640" y="1437635"/>
            <a:ext cx="4263408" cy="477054"/>
          </a:xfrm>
          <a:prstGeom prst="rect">
            <a:avLst/>
          </a:prstGeom>
          <a:solidFill>
            <a:srgbClr val="54BCA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>
                <a:solidFill>
                  <a:schemeClr val="bg1"/>
                </a:solidFill>
                <a:latin typeface="Arial"/>
                <a:cs typeface="Arial"/>
              </a:rPr>
              <a:t>Das Kind im </a:t>
            </a: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MITTELPUNKT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3154610" y="2666011"/>
            <a:ext cx="3710470" cy="2098985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latin typeface="Arial"/>
                <a:cs typeface="Arial"/>
              </a:rPr>
              <a:t>16 </a:t>
            </a:r>
            <a:endParaRPr/>
          </a:p>
          <a:p>
            <a:pPr algn="ctr">
              <a:defRPr/>
            </a:pPr>
            <a:r>
              <a:rPr lang="de-DE" sz="2000">
                <a:latin typeface="Arial"/>
                <a:cs typeface="Arial"/>
              </a:rPr>
              <a:t>MITARBEITENDE DER SCHULSOZIALARBEIT</a:t>
            </a:r>
            <a:endParaRPr/>
          </a:p>
        </p:txBody>
      </p:sp>
      <p:sp>
        <p:nvSpPr>
          <p:cNvPr id="6" name="Textfeld 5"/>
          <p:cNvSpPr txBox="1"/>
          <p:nvPr/>
        </p:nvSpPr>
        <p:spPr bwMode="auto">
          <a:xfrm>
            <a:off x="776997" y="5711954"/>
            <a:ext cx="8131714" cy="830997"/>
          </a:xfrm>
          <a:prstGeom prst="rect">
            <a:avLst/>
          </a:prstGeom>
          <a:solidFill>
            <a:srgbClr val="54BCA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400">
                <a:solidFill>
                  <a:schemeClr val="bg1"/>
                </a:solidFill>
                <a:latin typeface="Arial"/>
                <a:cs typeface="Arial"/>
              </a:rPr>
              <a:t>enge Verzahnung und Zusammenarbeit mit den Lehrkräften, der Schulberatung und der Schulpsychologie</a:t>
            </a:r>
            <a:endParaRPr/>
          </a:p>
        </p:txBody>
      </p:sp>
      <p:sp>
        <p:nvSpPr>
          <p:cNvPr id="2" name="Rechteck 1"/>
          <p:cNvSpPr/>
          <p:nvPr/>
        </p:nvSpPr>
        <p:spPr bwMode="auto">
          <a:xfrm>
            <a:off x="1839386" y="2139266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Angebote in AGs</a:t>
            </a:r>
            <a:endParaRPr/>
          </a:p>
        </p:txBody>
      </p:sp>
      <p:sp>
        <p:nvSpPr>
          <p:cNvPr id="3" name="Rechteck 2"/>
          <p:cNvSpPr/>
          <p:nvPr/>
        </p:nvSpPr>
        <p:spPr bwMode="auto">
          <a:xfrm>
            <a:off x="3911957" y="2037628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Unterstützung und Beratung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5984528" y="224006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Berufsorientierung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6574720" y="2952838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Konfliktbewältigung</a:t>
            </a:r>
            <a:endParaRPr/>
          </a:p>
        </p:txBody>
      </p:sp>
      <p:sp>
        <p:nvSpPr>
          <p:cNvPr id="21" name="Rechteck 20"/>
          <p:cNvSpPr/>
          <p:nvPr/>
        </p:nvSpPr>
        <p:spPr bwMode="auto">
          <a:xfrm>
            <a:off x="6700631" y="3700810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Arbeit in den Klassen</a:t>
            </a:r>
            <a:endParaRPr/>
          </a:p>
        </p:txBody>
      </p:sp>
      <p:sp>
        <p:nvSpPr>
          <p:cNvPr id="22" name="Rechteck 21"/>
          <p:cNvSpPr/>
          <p:nvPr/>
        </p:nvSpPr>
        <p:spPr bwMode="auto">
          <a:xfrm>
            <a:off x="5476832" y="4343740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Krisenintervention</a:t>
            </a:r>
            <a:endParaRPr/>
          </a:p>
        </p:txBody>
      </p:sp>
      <p:sp>
        <p:nvSpPr>
          <p:cNvPr id="23" name="Rechteck 22"/>
          <p:cNvSpPr/>
          <p:nvPr/>
        </p:nvSpPr>
        <p:spPr bwMode="auto">
          <a:xfrm>
            <a:off x="3436333" y="4754486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Kooperation mit Sozialbürgerhaus</a:t>
            </a:r>
            <a:endParaRPr/>
          </a:p>
        </p:txBody>
      </p:sp>
      <p:sp>
        <p:nvSpPr>
          <p:cNvPr id="24" name="Rechteck 23"/>
          <p:cNvSpPr/>
          <p:nvPr/>
        </p:nvSpPr>
        <p:spPr bwMode="auto">
          <a:xfrm>
            <a:off x="1427517" y="4312884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Verantwortung</a:t>
            </a:r>
            <a:endParaRPr/>
          </a:p>
        </p:txBody>
      </p:sp>
      <p:sp>
        <p:nvSpPr>
          <p:cNvPr id="25" name="Rechteck 24"/>
          <p:cNvSpPr/>
          <p:nvPr/>
        </p:nvSpPr>
        <p:spPr bwMode="auto">
          <a:xfrm>
            <a:off x="1107931" y="3561978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Elternarbeit</a:t>
            </a:r>
            <a:endParaRPr/>
          </a:p>
        </p:txBody>
      </p:sp>
      <p:sp>
        <p:nvSpPr>
          <p:cNvPr id="26" name="Rechteck 25"/>
          <p:cNvSpPr/>
          <p:nvPr/>
        </p:nvSpPr>
        <p:spPr bwMode="auto">
          <a:xfrm>
            <a:off x="1245344" y="2837440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Präventionsarbeit</a:t>
            </a:r>
            <a:endParaRPr/>
          </a:p>
        </p:txBody>
      </p:sp>
      <p:sp>
        <p:nvSpPr>
          <p:cNvPr id="28" name="Textfeld 27"/>
          <p:cNvSpPr txBox="1"/>
          <p:nvPr/>
        </p:nvSpPr>
        <p:spPr bwMode="auto">
          <a:xfrm>
            <a:off x="737808" y="1437635"/>
            <a:ext cx="3816424" cy="477054"/>
          </a:xfrm>
          <a:prstGeom prst="rect">
            <a:avLst/>
          </a:prstGeom>
          <a:solidFill>
            <a:srgbClr val="54BCA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>
                <a:solidFill>
                  <a:schemeClr val="bg1"/>
                </a:solidFill>
                <a:latin typeface="Arial"/>
                <a:cs typeface="Arial"/>
              </a:rPr>
              <a:t>SCHULSOZIALARBEIT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l="388" t="51577" r="-388" b="16875"/>
          <a:stretch/>
        </p:blipFill>
        <p:spPr bwMode="auto">
          <a:xfrm>
            <a:off x="2422182" y="5728450"/>
            <a:ext cx="4980381" cy="104746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3182771" y="2798121"/>
            <a:ext cx="3459205" cy="2098985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 dirty="0">
                <a:latin typeface="Arial"/>
                <a:cs typeface="Arial"/>
              </a:rPr>
              <a:t>PAUSEN GESTALTEN | MITTAGSANGEBOTE</a:t>
            </a:r>
            <a:endParaRPr dirty="0"/>
          </a:p>
        </p:txBody>
      </p:sp>
      <p:sp>
        <p:nvSpPr>
          <p:cNvPr id="5" name="Rechteck 4"/>
          <p:cNvSpPr/>
          <p:nvPr/>
        </p:nvSpPr>
        <p:spPr bwMode="auto">
          <a:xfrm>
            <a:off x="6505396" y="2222194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kreative Pause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1122091" y="4776812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entspannte Pause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1115612" y="2117028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bewegte Pause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6505397" y="3461203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Mädchenraum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814486" y="2043583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Chill-Out-Raum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1051305" y="3575738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Bibliothek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872471" y="4870666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Spieleangebote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520782" y="4700212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Bastelangebote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1161" y="188640"/>
            <a:ext cx="5289209" cy="72908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 bwMode="auto">
          <a:xfrm>
            <a:off x="827584" y="2780928"/>
            <a:ext cx="8047952" cy="2508379"/>
          </a:xfrm>
          <a:prstGeom prst="rect">
            <a:avLst/>
          </a:prstGeom>
          <a:solidFill>
            <a:srgbClr val="54BCA5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800" dirty="0">
                <a:solidFill>
                  <a:schemeClr val="bg1"/>
                </a:solidFill>
                <a:cs typeface="+mj-cs"/>
              </a:rPr>
              <a:t>Pausenkiosk und Mensa</a:t>
            </a:r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800" dirty="0">
                <a:solidFill>
                  <a:schemeClr val="bg1"/>
                </a:solidFill>
                <a:cs typeface="+mj-cs"/>
              </a:rPr>
              <a:t>Mittagessen wird frisch gekocht vor Ort</a:t>
            </a:r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800" dirty="0">
                <a:solidFill>
                  <a:schemeClr val="bg1"/>
                </a:solidFill>
                <a:cs typeface="+mj-cs"/>
              </a:rPr>
              <a:t>Überwiegend </a:t>
            </a:r>
            <a:r>
              <a:rPr lang="de-DE" sz="2800" dirty="0" err="1">
                <a:solidFill>
                  <a:schemeClr val="bg1"/>
                </a:solidFill>
                <a:cs typeface="+mj-cs"/>
              </a:rPr>
              <a:t>bio</a:t>
            </a:r>
            <a:r>
              <a:rPr lang="de-DE" sz="2800" dirty="0">
                <a:solidFill>
                  <a:schemeClr val="bg1"/>
                </a:solidFill>
                <a:cs typeface="+mj-cs"/>
              </a:rPr>
              <a:t> und regional</a:t>
            </a:r>
          </a:p>
          <a:p>
            <a:pPr marL="342900" indent="-342900">
              <a:spcAft>
                <a:spcPts val="1800"/>
              </a:spcAft>
              <a:buFont typeface="Wingdings"/>
              <a:buChar char="§"/>
              <a:defRPr/>
            </a:pPr>
            <a:r>
              <a:rPr lang="de-DE" sz="2800" dirty="0">
                <a:solidFill>
                  <a:schemeClr val="bg1"/>
                </a:solidFill>
                <a:cs typeface="+mj-cs"/>
              </a:rPr>
              <a:t>Abo-Preis derzeit 32€ pro Monat</a:t>
            </a:r>
            <a:endParaRPr sz="28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856623" y="1844824"/>
            <a:ext cx="4263408" cy="523220"/>
          </a:xfrm>
          <a:prstGeom prst="rect">
            <a:avLst/>
          </a:prstGeom>
          <a:solidFill>
            <a:srgbClr val="54BCA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/>
                </a:solidFill>
                <a:cs typeface="+mj-cs"/>
              </a:rPr>
              <a:t>Verpflegung</a:t>
            </a:r>
            <a:r>
              <a:rPr lang="de-DE" sz="2800" b="1" dirty="0">
                <a:solidFill>
                  <a:schemeClr val="bg1"/>
                </a:solidFill>
              </a:rPr>
              <a:t> im Ganztag</a:t>
            </a:r>
            <a:endParaRPr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latin typeface="Arial"/>
                <a:cs typeface="Arial"/>
              </a:rPr>
              <a:t>MODERNE AUSSTATTUNG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BEZIEHUNGS- ARBEIT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006591"/>
            <a:ext cx="2195775" cy="148915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WBG LERNKULTUR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300">
                <a:latin typeface="Arial"/>
                <a:cs typeface="Arial"/>
              </a:rPr>
              <a:t>LÄNGERE GEMEINSAMESCHULZEIT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rcRect l="18344" t="18419" r="16254" b="16180"/>
          <a:stretch/>
        </p:blipFill>
        <p:spPr bwMode="auto">
          <a:xfrm>
            <a:off x="3832007" y="2683800"/>
            <a:ext cx="2235600" cy="149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872</Words>
  <Application>Microsoft Office PowerPoint</Application>
  <DocSecurity>0</DocSecurity>
  <PresentationFormat>Bildschirmpräsentation (4:3)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Gill Sans</vt:lpstr>
      <vt:lpstr>Helvetica</vt:lpstr>
      <vt:lpstr>Univers</vt:lpstr>
      <vt:lpstr>Univers 45 Light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</dc:creator>
  <cp:keywords/>
  <dc:description/>
  <cp:lastModifiedBy>Daniela Kleinhans-Graf</cp:lastModifiedBy>
  <cp:revision>350</cp:revision>
  <dcterms:created xsi:type="dcterms:W3CDTF">2012-10-14T12:58:19Z</dcterms:created>
  <dcterms:modified xsi:type="dcterms:W3CDTF">2025-01-16T15:49:29Z</dcterms:modified>
  <cp:category/>
  <dc:identifier/>
  <cp:contentStatus/>
  <dc:language/>
  <cp:version/>
</cp:coreProperties>
</file>