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8" r:id="rId2"/>
    <p:sldId id="259" r:id="rId3"/>
    <p:sldId id="260" r:id="rId4"/>
    <p:sldId id="263" r:id="rId5"/>
    <p:sldId id="264" r:id="rId6"/>
    <p:sldId id="269" r:id="rId7"/>
    <p:sldId id="261" r:id="rId8"/>
    <p:sldId id="265" r:id="rId9"/>
    <p:sldId id="268" r:id="rId10"/>
    <p:sldId id="266" r:id="rId11"/>
    <p:sldId id="262" r:id="rId12"/>
    <p:sldId id="267" r:id="rId1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96" y="3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6" d="100"/>
          <a:sy n="56" d="100"/>
        </p:scale>
        <p:origin x="285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160D3C-631B-408A-B497-3D135AC15B7A}" type="datetimeFigureOut">
              <a:rPr lang="de-DE" smtClean="0"/>
              <a:t>24.09.2024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470F0F-241D-4775-AD4E-5E67313D386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57071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26A63C-4E65-45D2-9509-5999DB5E696C}" type="datetimeFigureOut">
              <a:rPr lang="de-DE" smtClean="0"/>
              <a:t>24.09.2024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457C3C-5CDE-4478-A0F7-D8D7E7FC01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7752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Arial" panose="020B0604020202020204" pitchFamily="34" charset="0"/>
            </a:endParaRPr>
          </a:p>
        </p:txBody>
      </p:sp>
      <p:sp>
        <p:nvSpPr>
          <p:cNvPr id="1536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588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1788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8988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6188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3388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0588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7788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1B71688-1C5E-4D1D-B754-662223190320}" type="slidenum">
              <a:rPr lang="de-DE" altLang="de-DE" smtClean="0">
                <a:latin typeface="Times New Roman" panose="02020603050405020304" pitchFamily="18" charset="0"/>
              </a:rPr>
              <a:pPr/>
              <a:t>4</a:t>
            </a:fld>
            <a:endParaRPr lang="de-DE" altLang="de-DE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075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96AC7-0279-4A38-8291-730172784E28}" type="datetimeFigureOut">
              <a:rPr lang="de-DE" smtClean="0"/>
              <a:t>24.09.2024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584E-816C-4B8B-8FFD-9712DBC8220D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85591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96AC7-0279-4A38-8291-730172784E28}" type="datetimeFigureOut">
              <a:rPr lang="de-DE" smtClean="0"/>
              <a:t>24.09.2024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584E-816C-4B8B-8FFD-9712DBC822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4810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96AC7-0279-4A38-8291-730172784E28}" type="datetimeFigureOut">
              <a:rPr lang="de-DE" smtClean="0"/>
              <a:t>24.09.2024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584E-816C-4B8B-8FFD-9712DBC822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64195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 userDrawn="1"/>
        </p:nvSpPr>
        <p:spPr bwMode="auto">
          <a:xfrm>
            <a:off x="406401" y="304800"/>
            <a:ext cx="5761567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DE" altLang="de-DE" sz="2800" smtClean="0">
              <a:solidFill>
                <a:schemeClr val="tx2"/>
              </a:solidFill>
            </a:endParaRPr>
          </a:p>
        </p:txBody>
      </p:sp>
      <p:sp>
        <p:nvSpPr>
          <p:cNvPr id="5" name="Rechteck 4"/>
          <p:cNvSpPr/>
          <p:nvPr userDrawn="1"/>
        </p:nvSpPr>
        <p:spPr>
          <a:xfrm>
            <a:off x="8467" y="3176"/>
            <a:ext cx="9074151" cy="10763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 sz="1800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851" y="-11113"/>
            <a:ext cx="3359149" cy="1104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10443634" y="6237289"/>
            <a:ext cx="1149351" cy="287337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de-DE"/>
              <a:t>FLWS 2016</a:t>
            </a:r>
          </a:p>
        </p:txBody>
      </p:sp>
    </p:spTree>
    <p:extLst>
      <p:ext uri="{BB962C8B-B14F-4D97-AF65-F5344CB8AC3E}">
        <p14:creationId xmlns:p14="http://schemas.microsoft.com/office/powerpoint/2010/main" val="3454394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96AC7-0279-4A38-8291-730172784E28}" type="datetimeFigureOut">
              <a:rPr lang="de-DE" smtClean="0"/>
              <a:t>24.09.2024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584E-816C-4B8B-8FFD-9712DBC822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4023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96AC7-0279-4A38-8291-730172784E28}" type="datetimeFigureOut">
              <a:rPr lang="de-DE" smtClean="0"/>
              <a:t>24.09.2024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584E-816C-4B8B-8FFD-9712DBC822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7999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96AC7-0279-4A38-8291-730172784E28}" type="datetimeFigureOut">
              <a:rPr lang="de-DE" smtClean="0"/>
              <a:t>24.09.2024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584E-816C-4B8B-8FFD-9712DBC822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6557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96AC7-0279-4A38-8291-730172784E28}" type="datetimeFigureOut">
              <a:rPr lang="de-DE" smtClean="0"/>
              <a:t>24.09.2024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584E-816C-4B8B-8FFD-9712DBC822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267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96AC7-0279-4A38-8291-730172784E28}" type="datetimeFigureOut">
              <a:rPr lang="de-DE" smtClean="0"/>
              <a:t>24.09.2024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584E-816C-4B8B-8FFD-9712DBC822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8136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96AC7-0279-4A38-8291-730172784E28}" type="datetimeFigureOut">
              <a:rPr lang="de-DE" smtClean="0"/>
              <a:t>24.09.2024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584E-816C-4B8B-8FFD-9712DBC822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9559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96AC7-0279-4A38-8291-730172784E28}" type="datetimeFigureOut">
              <a:rPr lang="de-DE" smtClean="0"/>
              <a:t>24.09.2024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584E-816C-4B8B-8FFD-9712DBC822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1614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96AC7-0279-4A38-8291-730172784E28}" type="datetimeFigureOut">
              <a:rPr lang="de-DE" smtClean="0"/>
              <a:t>24.09.2024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584E-816C-4B8B-8FFD-9712DBC822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2518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96AC7-0279-4A38-8291-730172784E28}" type="datetimeFigureOut">
              <a:rPr lang="de-DE" smtClean="0"/>
              <a:t>24.09.2024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2584E-816C-4B8B-8FFD-9712DBC8220D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55091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ws.musin.de/" TargetMode="External"/><Relationship Id="rId2" Type="http://schemas.openxmlformats.org/officeDocument/2006/relationships/hyperlink" Target="http://www.flist.musin.de/" TargetMode="Externa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ws.musin.de/" TargetMode="External"/><Relationship Id="rId2" Type="http://schemas.openxmlformats.org/officeDocument/2006/relationships/hyperlink" Target="http://www.flist.musin.de/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feld 9"/>
          <p:cNvSpPr txBox="1">
            <a:spLocks noChangeArrowheads="1"/>
          </p:cNvSpPr>
          <p:nvPr/>
        </p:nvSpPr>
        <p:spPr bwMode="auto">
          <a:xfrm>
            <a:off x="224589" y="188914"/>
            <a:ext cx="8574506" cy="8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5000"/>
              </a:spcBef>
              <a:buClr>
                <a:srgbClr val="E53118"/>
              </a:buClr>
              <a:buFont typeface="Wingdings" panose="05000000000000000000" pitchFamily="2" charset="2"/>
              <a:buChar char="n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5000"/>
              </a:spcBef>
              <a:buChar char="–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5000"/>
              </a:spcBef>
              <a:buClr>
                <a:srgbClr val="E53118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2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800" b="1" dirty="0" smtClean="0"/>
              <a:t>Herzlich willkommen an der Wirtschaftsschule </a:t>
            </a:r>
            <a:endParaRPr lang="de-DE" altLang="de-DE" sz="28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100" dirty="0"/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1695449" y="1700212"/>
            <a:ext cx="9953626" cy="4614863"/>
          </a:xfrm>
        </p:spPr>
        <p:txBody>
          <a:bodyPr>
            <a:normAutofit/>
          </a:bodyPr>
          <a:lstStyle/>
          <a:p>
            <a:pPr marL="457200" lvl="1" indent="0">
              <a:lnSpc>
                <a:spcPct val="150000"/>
              </a:lnSpc>
              <a:spcBef>
                <a:spcPts val="600"/>
              </a:spcBef>
              <a:buNone/>
              <a:defRPr/>
            </a:pPr>
            <a:r>
              <a:rPr lang="de-DE" sz="2600" b="1" dirty="0" smtClean="0"/>
              <a:t>   Städt. Friedrich-List-Wirtschaftsschule für Jungen und Mädchen </a:t>
            </a:r>
          </a:p>
          <a:p>
            <a:pPr marL="457200" lvl="1" indent="0">
              <a:lnSpc>
                <a:spcPct val="110000"/>
              </a:lnSpc>
              <a:spcBef>
                <a:spcPts val="600"/>
              </a:spcBef>
              <a:buNone/>
              <a:defRPr/>
            </a:pPr>
            <a:r>
              <a:rPr lang="de-DE" sz="2000" dirty="0" smtClean="0"/>
              <a:t>    </a:t>
            </a:r>
            <a:r>
              <a:rPr lang="de-DE" sz="2000" dirty="0" err="1" smtClean="0"/>
              <a:t>Westenriederstraße</a:t>
            </a:r>
            <a:r>
              <a:rPr lang="de-DE" sz="2000" dirty="0" smtClean="0"/>
              <a:t> 20 </a:t>
            </a:r>
          </a:p>
          <a:p>
            <a:pPr marL="457200" lvl="1" indent="0">
              <a:lnSpc>
                <a:spcPct val="110000"/>
              </a:lnSpc>
              <a:spcBef>
                <a:spcPts val="600"/>
              </a:spcBef>
              <a:buNone/>
              <a:defRPr/>
            </a:pPr>
            <a:r>
              <a:rPr lang="de-DE" sz="2000" dirty="0"/>
              <a:t> </a:t>
            </a:r>
            <a:r>
              <a:rPr lang="de-DE" sz="2000" dirty="0" smtClean="0"/>
              <a:t>   80331 München </a:t>
            </a:r>
          </a:p>
          <a:p>
            <a:pPr marL="457200" lvl="1" indent="0">
              <a:lnSpc>
                <a:spcPct val="110000"/>
              </a:lnSpc>
              <a:spcBef>
                <a:spcPts val="600"/>
              </a:spcBef>
              <a:buNone/>
              <a:defRPr/>
            </a:pPr>
            <a:r>
              <a:rPr lang="de-DE" sz="2000" dirty="0"/>
              <a:t> </a:t>
            </a:r>
            <a:r>
              <a:rPr lang="de-DE" sz="2000" dirty="0" smtClean="0"/>
              <a:t>   </a:t>
            </a:r>
            <a:r>
              <a:rPr lang="de-DE" sz="2000" dirty="0" smtClean="0">
                <a:hlinkClick r:id="rId2"/>
              </a:rPr>
              <a:t>www.flist.musin.de</a:t>
            </a:r>
            <a:endParaRPr lang="de-DE" sz="2000" dirty="0"/>
          </a:p>
          <a:p>
            <a:pPr marL="457200" lvl="1" indent="0">
              <a:lnSpc>
                <a:spcPct val="150000"/>
              </a:lnSpc>
              <a:spcBef>
                <a:spcPts val="600"/>
              </a:spcBef>
              <a:buNone/>
              <a:defRPr/>
            </a:pPr>
            <a:endParaRPr lang="de-DE" sz="2000" dirty="0" smtClean="0"/>
          </a:p>
          <a:p>
            <a:pPr marL="457200" lvl="1" indent="0">
              <a:lnSpc>
                <a:spcPct val="150000"/>
              </a:lnSpc>
              <a:spcBef>
                <a:spcPts val="600"/>
              </a:spcBef>
              <a:buNone/>
              <a:defRPr/>
            </a:pPr>
            <a:r>
              <a:rPr lang="de-DE" sz="2600" b="1" dirty="0" smtClean="0"/>
              <a:t>   Städt. </a:t>
            </a:r>
            <a:r>
              <a:rPr lang="de-DE" sz="2600" b="1" dirty="0" err="1" smtClean="0"/>
              <a:t>Riemerschmid</a:t>
            </a:r>
            <a:r>
              <a:rPr lang="de-DE" sz="2600" b="1" dirty="0" smtClean="0"/>
              <a:t>-Wirtschaftsschule für Mädchen</a:t>
            </a:r>
          </a:p>
          <a:p>
            <a:pPr marL="457200" lvl="1" indent="0">
              <a:lnSpc>
                <a:spcPct val="100000"/>
              </a:lnSpc>
              <a:spcBef>
                <a:spcPts val="600"/>
              </a:spcBef>
              <a:buNone/>
              <a:defRPr/>
            </a:pPr>
            <a:r>
              <a:rPr lang="de-DE" sz="2000" dirty="0"/>
              <a:t> </a:t>
            </a:r>
            <a:r>
              <a:rPr lang="de-DE" sz="2000" dirty="0" smtClean="0"/>
              <a:t>   Frauenstraße 19</a:t>
            </a:r>
          </a:p>
          <a:p>
            <a:pPr marL="457200" lvl="1" indent="0">
              <a:lnSpc>
                <a:spcPct val="100000"/>
              </a:lnSpc>
              <a:spcBef>
                <a:spcPts val="600"/>
              </a:spcBef>
              <a:buNone/>
              <a:defRPr/>
            </a:pPr>
            <a:r>
              <a:rPr lang="de-DE" sz="2000" dirty="0"/>
              <a:t> </a:t>
            </a:r>
            <a:r>
              <a:rPr lang="de-DE" sz="2000" dirty="0" smtClean="0"/>
              <a:t>   80469 München </a:t>
            </a:r>
          </a:p>
          <a:p>
            <a:pPr marL="457200" lvl="1" indent="0">
              <a:lnSpc>
                <a:spcPct val="100000"/>
              </a:lnSpc>
              <a:spcBef>
                <a:spcPts val="600"/>
              </a:spcBef>
              <a:buNone/>
              <a:defRPr/>
            </a:pPr>
            <a:r>
              <a:rPr lang="de-DE" sz="2000" dirty="0"/>
              <a:t> </a:t>
            </a:r>
            <a:r>
              <a:rPr lang="de-DE" sz="2000" dirty="0" smtClean="0"/>
              <a:t>   </a:t>
            </a:r>
            <a:r>
              <a:rPr lang="de-DE" sz="2000" dirty="0" smtClean="0">
                <a:hlinkClick r:id="rId3"/>
              </a:rPr>
              <a:t>www.rws.musin.de</a:t>
            </a:r>
            <a:endParaRPr lang="de-DE" sz="2000" dirty="0" smtClean="0"/>
          </a:p>
          <a:p>
            <a:pPr marL="457200" lvl="1" indent="0">
              <a:lnSpc>
                <a:spcPct val="100000"/>
              </a:lnSpc>
              <a:spcBef>
                <a:spcPts val="600"/>
              </a:spcBef>
              <a:buNone/>
              <a:defRPr/>
            </a:pPr>
            <a:endParaRPr lang="de-DE" sz="2000" dirty="0"/>
          </a:p>
          <a:p>
            <a:pPr marL="1587" lvl="1" indent="0">
              <a:lnSpc>
                <a:spcPct val="150000"/>
              </a:lnSpc>
              <a:spcBef>
                <a:spcPts val="600"/>
              </a:spcBef>
              <a:buNone/>
              <a:defRPr/>
            </a:pPr>
            <a:endParaRPr lang="de-DE" altLang="de-DE" dirty="0"/>
          </a:p>
        </p:txBody>
      </p:sp>
      <p:grpSp>
        <p:nvGrpSpPr>
          <p:cNvPr id="5" name="Gruppieren 7"/>
          <p:cNvGrpSpPr>
            <a:grpSpLocks/>
          </p:cNvGrpSpPr>
          <p:nvPr/>
        </p:nvGrpSpPr>
        <p:grpSpPr bwMode="auto">
          <a:xfrm>
            <a:off x="0" y="5589588"/>
            <a:ext cx="1262063" cy="1271587"/>
            <a:chOff x="0" y="5590059"/>
            <a:chExt cx="1262261" cy="1271786"/>
          </a:xfrm>
        </p:grpSpPr>
        <p:sp>
          <p:nvSpPr>
            <p:cNvPr id="7" name="Rechteck 6"/>
            <p:cNvSpPr/>
            <p:nvPr/>
          </p:nvSpPr>
          <p:spPr>
            <a:xfrm>
              <a:off x="635100" y="5590059"/>
              <a:ext cx="627161" cy="627160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de-DE"/>
            </a:p>
          </p:txBody>
        </p:sp>
        <p:sp>
          <p:nvSpPr>
            <p:cNvPr id="8" name="Rechteck 7"/>
            <p:cNvSpPr/>
            <p:nvPr/>
          </p:nvSpPr>
          <p:spPr>
            <a:xfrm>
              <a:off x="0" y="6234685"/>
              <a:ext cx="627161" cy="62716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8138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feld 9"/>
          <p:cNvSpPr txBox="1">
            <a:spLocks noChangeArrowheads="1"/>
          </p:cNvSpPr>
          <p:nvPr/>
        </p:nvSpPr>
        <p:spPr bwMode="auto">
          <a:xfrm>
            <a:off x="224589" y="188914"/>
            <a:ext cx="8574506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5000"/>
              </a:spcBef>
              <a:buClr>
                <a:srgbClr val="E53118"/>
              </a:buClr>
              <a:buFont typeface="Wingdings" panose="05000000000000000000" pitchFamily="2" charset="2"/>
              <a:buChar char="n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5000"/>
              </a:spcBef>
              <a:buChar char="–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5000"/>
              </a:spcBef>
              <a:buClr>
                <a:srgbClr val="E53118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800" b="1" dirty="0" smtClean="0"/>
              <a:t>Kooperation FOS und Berufsschule  </a:t>
            </a:r>
            <a:endParaRPr lang="de-DE" altLang="de-DE" sz="28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100" dirty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1409700" y="1549400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de-DE" sz="2400" dirty="0" smtClean="0"/>
              <a:t>Kooperation mit der Städt. Robert-Bosch-FOS München</a:t>
            </a:r>
          </a:p>
          <a:p>
            <a:pPr>
              <a:lnSpc>
                <a:spcPct val="150000"/>
              </a:lnSpc>
            </a:pPr>
            <a:r>
              <a:rPr lang="de-DE" sz="2400" dirty="0" smtClean="0"/>
              <a:t>und der Berufsschule für Steuern und BS für Einzelhandel Nord </a:t>
            </a:r>
          </a:p>
          <a:p>
            <a:pPr>
              <a:lnSpc>
                <a:spcPct val="150000"/>
              </a:lnSpc>
            </a:pPr>
            <a:r>
              <a:rPr lang="de-DE" sz="2400" dirty="0"/>
              <a:t>m</a:t>
            </a:r>
            <a:r>
              <a:rPr lang="de-DE" sz="2400" dirty="0" smtClean="0"/>
              <a:t>aßgeschneiderter Vorkurs für Wirtschaftsschüler an der FOS</a:t>
            </a:r>
          </a:p>
          <a:p>
            <a:pPr>
              <a:lnSpc>
                <a:spcPct val="150000"/>
              </a:lnSpc>
            </a:pPr>
            <a:r>
              <a:rPr lang="de-DE" sz="2400" dirty="0" smtClean="0"/>
              <a:t>Lernort-Kooperation und Tutorensystem </a:t>
            </a:r>
          </a:p>
          <a:p>
            <a:pPr>
              <a:lnSpc>
                <a:spcPct val="150000"/>
              </a:lnSpc>
            </a:pPr>
            <a:r>
              <a:rPr lang="de-DE" sz="2400" dirty="0" smtClean="0"/>
              <a:t>höhere Erfolgsquote an der FOS und an den Berufsschulen </a:t>
            </a:r>
            <a:endParaRPr lang="de-DE" sz="2400" dirty="0"/>
          </a:p>
        </p:txBody>
      </p:sp>
      <p:grpSp>
        <p:nvGrpSpPr>
          <p:cNvPr id="4" name="Gruppieren 7"/>
          <p:cNvGrpSpPr>
            <a:grpSpLocks/>
          </p:cNvGrpSpPr>
          <p:nvPr/>
        </p:nvGrpSpPr>
        <p:grpSpPr bwMode="auto">
          <a:xfrm>
            <a:off x="0" y="5586413"/>
            <a:ext cx="1262063" cy="1271587"/>
            <a:chOff x="0" y="5590059"/>
            <a:chExt cx="1262261" cy="1271786"/>
          </a:xfrm>
        </p:grpSpPr>
        <p:sp>
          <p:nvSpPr>
            <p:cNvPr id="5" name="Rechteck 4"/>
            <p:cNvSpPr/>
            <p:nvPr/>
          </p:nvSpPr>
          <p:spPr>
            <a:xfrm>
              <a:off x="635100" y="5590059"/>
              <a:ext cx="627161" cy="627160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de-DE"/>
            </a:p>
          </p:txBody>
        </p:sp>
        <p:sp>
          <p:nvSpPr>
            <p:cNvPr id="6" name="Rechteck 5"/>
            <p:cNvSpPr/>
            <p:nvPr/>
          </p:nvSpPr>
          <p:spPr>
            <a:xfrm>
              <a:off x="0" y="6234685"/>
              <a:ext cx="627161" cy="62716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73101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feld 9"/>
          <p:cNvSpPr txBox="1">
            <a:spLocks noChangeArrowheads="1"/>
          </p:cNvSpPr>
          <p:nvPr/>
        </p:nvSpPr>
        <p:spPr bwMode="auto">
          <a:xfrm>
            <a:off x="224589" y="188914"/>
            <a:ext cx="8574506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5000"/>
              </a:spcBef>
              <a:buClr>
                <a:srgbClr val="E53118"/>
              </a:buClr>
              <a:buFont typeface="Wingdings" panose="05000000000000000000" pitchFamily="2" charset="2"/>
              <a:buChar char="n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5000"/>
              </a:spcBef>
              <a:buChar char="–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5000"/>
              </a:spcBef>
              <a:buClr>
                <a:srgbClr val="E53118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800" b="1" dirty="0" smtClean="0"/>
              <a:t>Aufnahme in die Wirtschaftsschule</a:t>
            </a:r>
            <a:endParaRPr lang="de-DE" altLang="de-DE" sz="28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100" dirty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1304925" y="1492250"/>
            <a:ext cx="10515600" cy="4351338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</a:pPr>
            <a:r>
              <a:rPr lang="de-DE" sz="2000" dirty="0" smtClean="0"/>
              <a:t>vierjähriger WS (ab 7. JG) bzw. Eingangsstufe (ab 5 JG) und Vorklasse (ab 6. JG)</a:t>
            </a:r>
          </a:p>
          <a:p>
            <a:pPr>
              <a:lnSpc>
                <a:spcPct val="170000"/>
              </a:lnSpc>
            </a:pPr>
            <a:r>
              <a:rPr lang="de-DE" sz="2000" dirty="0" smtClean="0"/>
              <a:t>dreijährige WS (ab 8. JG) </a:t>
            </a:r>
          </a:p>
          <a:p>
            <a:pPr>
              <a:lnSpc>
                <a:spcPct val="170000"/>
              </a:lnSpc>
            </a:pPr>
            <a:r>
              <a:rPr lang="de-DE" sz="2000" dirty="0" smtClean="0"/>
              <a:t>Voraussetzung für vier- und dreijährige WS Notendurchschnitt 2,66 oder Möglichkeit des Probeunterrichts </a:t>
            </a:r>
            <a:r>
              <a:rPr lang="de-DE" sz="2000" dirty="0" smtClean="0"/>
              <a:t>(nicht bei der Eingangsstufe)</a:t>
            </a:r>
            <a:endParaRPr lang="de-DE" sz="2000" dirty="0" smtClean="0"/>
          </a:p>
          <a:p>
            <a:pPr>
              <a:lnSpc>
                <a:spcPct val="170000"/>
              </a:lnSpc>
            </a:pPr>
            <a:r>
              <a:rPr lang="de-DE" sz="2000" dirty="0" smtClean="0"/>
              <a:t>Quereinstieg aus Gymnasium und Realschule: Vorrückungserlaubnis oder </a:t>
            </a:r>
            <a:r>
              <a:rPr lang="de-DE" altLang="de-DE" sz="2000" dirty="0" smtClean="0"/>
              <a:t>Note 4 in Deutsch/Englisch/Mathe bzw. höchstens einmal Note 5 in Fächern der Wirtschaftsschule</a:t>
            </a:r>
          </a:p>
          <a:p>
            <a:pPr>
              <a:lnSpc>
                <a:spcPct val="170000"/>
              </a:lnSpc>
            </a:pPr>
            <a:r>
              <a:rPr lang="de-DE" sz="2000" dirty="0"/>
              <a:t>z</a:t>
            </a:r>
            <a:r>
              <a:rPr lang="de-DE" sz="2000" dirty="0" smtClean="0"/>
              <a:t>weijährige WS (ab 10. JG) Voraussetzung </a:t>
            </a:r>
            <a:r>
              <a:rPr lang="de-DE" sz="2000" dirty="0" err="1" smtClean="0"/>
              <a:t>Quali</a:t>
            </a:r>
            <a:r>
              <a:rPr lang="de-DE" sz="2000" dirty="0" smtClean="0"/>
              <a:t> der Mittelschule </a:t>
            </a:r>
            <a:endParaRPr lang="de-DE" sz="2000" dirty="0"/>
          </a:p>
        </p:txBody>
      </p:sp>
      <p:grpSp>
        <p:nvGrpSpPr>
          <p:cNvPr id="4" name="Gruppieren 7"/>
          <p:cNvGrpSpPr>
            <a:grpSpLocks/>
          </p:cNvGrpSpPr>
          <p:nvPr/>
        </p:nvGrpSpPr>
        <p:grpSpPr bwMode="auto">
          <a:xfrm>
            <a:off x="0" y="5586413"/>
            <a:ext cx="1262063" cy="1271587"/>
            <a:chOff x="0" y="5590059"/>
            <a:chExt cx="1262261" cy="1271786"/>
          </a:xfrm>
        </p:grpSpPr>
        <p:sp>
          <p:nvSpPr>
            <p:cNvPr id="5" name="Rechteck 4"/>
            <p:cNvSpPr/>
            <p:nvPr/>
          </p:nvSpPr>
          <p:spPr>
            <a:xfrm>
              <a:off x="635100" y="5590059"/>
              <a:ext cx="627161" cy="627160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de-DE"/>
            </a:p>
          </p:txBody>
        </p:sp>
        <p:sp>
          <p:nvSpPr>
            <p:cNvPr id="6" name="Rechteck 5"/>
            <p:cNvSpPr/>
            <p:nvPr/>
          </p:nvSpPr>
          <p:spPr>
            <a:xfrm>
              <a:off x="0" y="6234685"/>
              <a:ext cx="627161" cy="62716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69829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feld 9"/>
          <p:cNvSpPr txBox="1">
            <a:spLocks noChangeArrowheads="1"/>
          </p:cNvSpPr>
          <p:nvPr/>
        </p:nvSpPr>
        <p:spPr bwMode="auto">
          <a:xfrm>
            <a:off x="224589" y="188914"/>
            <a:ext cx="8574506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5000"/>
              </a:spcBef>
              <a:buClr>
                <a:srgbClr val="E53118"/>
              </a:buClr>
              <a:buFont typeface="Wingdings" panose="05000000000000000000" pitchFamily="2" charset="2"/>
              <a:buChar char="n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5000"/>
              </a:spcBef>
              <a:buChar char="–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5000"/>
              </a:spcBef>
              <a:buClr>
                <a:srgbClr val="E53118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800" b="1" dirty="0" smtClean="0"/>
              <a:t>            Termine </a:t>
            </a:r>
            <a:r>
              <a:rPr lang="de-DE" altLang="de-DE" sz="2800" b="1" dirty="0" smtClean="0"/>
              <a:t>und Informationen </a:t>
            </a:r>
            <a:endParaRPr lang="de-DE" altLang="de-DE" sz="28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100" dirty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1367590" y="1548606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de-DE" sz="2400" dirty="0" smtClean="0"/>
              <a:t>Infoabend Februar 2025</a:t>
            </a:r>
            <a:endParaRPr lang="de-DE" sz="2400" dirty="0" smtClean="0"/>
          </a:p>
          <a:p>
            <a:pPr>
              <a:lnSpc>
                <a:spcPct val="150000"/>
              </a:lnSpc>
            </a:pPr>
            <a:r>
              <a:rPr lang="de-DE" sz="2400" dirty="0" smtClean="0"/>
              <a:t>Einschreibung vier- und dreijährige WS März 2025 </a:t>
            </a:r>
          </a:p>
          <a:p>
            <a:pPr>
              <a:lnSpc>
                <a:spcPct val="150000"/>
              </a:lnSpc>
            </a:pPr>
            <a:r>
              <a:rPr lang="de-DE" sz="2400" dirty="0" smtClean="0"/>
              <a:t>Einschreibung zweijährige WS Juli 2025 </a:t>
            </a:r>
          </a:p>
          <a:p>
            <a:pPr>
              <a:lnSpc>
                <a:spcPct val="150000"/>
              </a:lnSpc>
            </a:pPr>
            <a:r>
              <a:rPr lang="de-DE" sz="2400" dirty="0"/>
              <a:t>n</a:t>
            </a:r>
            <a:r>
              <a:rPr lang="de-DE" sz="2400" dirty="0" smtClean="0"/>
              <a:t>ähere Informationen auf </a:t>
            </a:r>
            <a:r>
              <a:rPr lang="de-DE" sz="2400" dirty="0" smtClean="0"/>
              <a:t>unserer </a:t>
            </a:r>
            <a:r>
              <a:rPr lang="de-DE" sz="2400" dirty="0" smtClean="0"/>
              <a:t>Homepage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2400" dirty="0" smtClean="0">
                <a:hlinkClick r:id="rId2"/>
              </a:rPr>
              <a:t>www.flist.musin.de</a:t>
            </a:r>
            <a:endParaRPr lang="de-DE" sz="24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de-DE" sz="2400" dirty="0" smtClean="0">
                <a:hlinkClick r:id="rId3"/>
              </a:rPr>
              <a:t>www.rws.musin.de</a:t>
            </a:r>
            <a:endParaRPr lang="de-DE" sz="2400" dirty="0" smtClean="0"/>
          </a:p>
          <a:p>
            <a:pPr>
              <a:lnSpc>
                <a:spcPct val="150000"/>
              </a:lnSpc>
            </a:pPr>
            <a:endParaRPr lang="de-DE" sz="2400" dirty="0"/>
          </a:p>
        </p:txBody>
      </p:sp>
      <p:grpSp>
        <p:nvGrpSpPr>
          <p:cNvPr id="4" name="Gruppieren 7"/>
          <p:cNvGrpSpPr>
            <a:grpSpLocks/>
          </p:cNvGrpSpPr>
          <p:nvPr/>
        </p:nvGrpSpPr>
        <p:grpSpPr bwMode="auto">
          <a:xfrm>
            <a:off x="0" y="5586413"/>
            <a:ext cx="1262063" cy="1271587"/>
            <a:chOff x="0" y="5590059"/>
            <a:chExt cx="1262261" cy="1271786"/>
          </a:xfrm>
        </p:grpSpPr>
        <p:sp>
          <p:nvSpPr>
            <p:cNvPr id="5" name="Rechteck 4"/>
            <p:cNvSpPr/>
            <p:nvPr/>
          </p:nvSpPr>
          <p:spPr>
            <a:xfrm>
              <a:off x="635100" y="5590059"/>
              <a:ext cx="627161" cy="627160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de-DE"/>
            </a:p>
          </p:txBody>
        </p:sp>
        <p:sp>
          <p:nvSpPr>
            <p:cNvPr id="6" name="Rechteck 5"/>
            <p:cNvSpPr/>
            <p:nvPr/>
          </p:nvSpPr>
          <p:spPr>
            <a:xfrm>
              <a:off x="0" y="6234685"/>
              <a:ext cx="627161" cy="62716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28444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feld 9"/>
          <p:cNvSpPr txBox="1">
            <a:spLocks noChangeArrowheads="1"/>
          </p:cNvSpPr>
          <p:nvPr/>
        </p:nvSpPr>
        <p:spPr bwMode="auto">
          <a:xfrm>
            <a:off x="224589" y="188914"/>
            <a:ext cx="8574506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5000"/>
              </a:spcBef>
              <a:buClr>
                <a:srgbClr val="E53118"/>
              </a:buClr>
              <a:buFont typeface="Wingdings" panose="05000000000000000000" pitchFamily="2" charset="2"/>
              <a:buChar char="n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5000"/>
              </a:spcBef>
              <a:buChar char="–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5000"/>
              </a:spcBef>
              <a:buClr>
                <a:srgbClr val="E53118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800" b="1" dirty="0" smtClean="0"/>
              <a:t>          Wo steht die Wirtschaftsschule? </a:t>
            </a:r>
            <a:endParaRPr lang="de-DE" altLang="de-DE" sz="28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100" dirty="0"/>
          </a:p>
        </p:txBody>
      </p:sp>
      <p:pic>
        <p:nvPicPr>
          <p:cNvPr id="4" name="Bild 1" descr="Max-Grundig-Schule Fürth - Auf einen Blick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050" y="1228725"/>
            <a:ext cx="8943975" cy="53149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" name="Gruppieren 7"/>
          <p:cNvGrpSpPr>
            <a:grpSpLocks/>
          </p:cNvGrpSpPr>
          <p:nvPr/>
        </p:nvGrpSpPr>
        <p:grpSpPr bwMode="auto">
          <a:xfrm>
            <a:off x="0" y="5586413"/>
            <a:ext cx="1262063" cy="1271587"/>
            <a:chOff x="0" y="5590059"/>
            <a:chExt cx="1262261" cy="1271786"/>
          </a:xfrm>
        </p:grpSpPr>
        <p:sp>
          <p:nvSpPr>
            <p:cNvPr id="9" name="Rechteck 8"/>
            <p:cNvSpPr/>
            <p:nvPr/>
          </p:nvSpPr>
          <p:spPr>
            <a:xfrm>
              <a:off x="635100" y="5590059"/>
              <a:ext cx="627161" cy="627160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de-DE"/>
            </a:p>
          </p:txBody>
        </p:sp>
        <p:sp>
          <p:nvSpPr>
            <p:cNvPr id="10" name="Rechteck 9"/>
            <p:cNvSpPr/>
            <p:nvPr/>
          </p:nvSpPr>
          <p:spPr>
            <a:xfrm>
              <a:off x="0" y="6234685"/>
              <a:ext cx="627161" cy="62716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69807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896937" y="1551781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de-DE" sz="2400" dirty="0" smtClean="0"/>
              <a:t>eine allgemeine Bildung </a:t>
            </a:r>
          </a:p>
          <a:p>
            <a:pPr>
              <a:lnSpc>
                <a:spcPct val="150000"/>
              </a:lnSpc>
            </a:pPr>
            <a:r>
              <a:rPr lang="de-DE" sz="2400" dirty="0"/>
              <a:t>e</a:t>
            </a:r>
            <a:r>
              <a:rPr lang="de-DE" sz="2400" dirty="0" smtClean="0"/>
              <a:t>ine vertiefte kaufmännische Ausbildung </a:t>
            </a:r>
          </a:p>
          <a:p>
            <a:pPr>
              <a:lnSpc>
                <a:spcPct val="150000"/>
              </a:lnSpc>
            </a:pPr>
            <a:r>
              <a:rPr lang="de-DE" sz="2400" dirty="0" smtClean="0"/>
              <a:t>... und bereitet </a:t>
            </a:r>
            <a:r>
              <a:rPr lang="de-DE" sz="2400" dirty="0" smtClean="0"/>
              <a:t>auf eine entsprechende berufliche Tätigkeit </a:t>
            </a:r>
            <a:r>
              <a:rPr lang="de-DE" sz="2400" dirty="0" smtClean="0"/>
              <a:t>oder FOS vor</a:t>
            </a:r>
            <a:r>
              <a:rPr lang="de-DE" sz="2400" dirty="0" smtClean="0"/>
              <a:t>. </a:t>
            </a:r>
          </a:p>
          <a:p>
            <a:pPr>
              <a:lnSpc>
                <a:spcPct val="150000"/>
              </a:lnSpc>
            </a:pPr>
            <a:r>
              <a:rPr lang="de-DE" sz="2400" dirty="0" smtClean="0"/>
              <a:t>Neben </a:t>
            </a:r>
            <a:r>
              <a:rPr lang="de-DE" sz="2400" dirty="0"/>
              <a:t>der theoretischen Bildung ist in einem besonderen Umfang auch die praktische Anwendung des Gelernten Ziel des </a:t>
            </a:r>
            <a:r>
              <a:rPr lang="de-DE" sz="2400" dirty="0" smtClean="0"/>
              <a:t>Unterrichts.</a:t>
            </a:r>
          </a:p>
          <a:p>
            <a:pPr>
              <a:lnSpc>
                <a:spcPct val="150000"/>
              </a:lnSpc>
            </a:pPr>
            <a:r>
              <a:rPr lang="de-DE" sz="2400" dirty="0" smtClean="0"/>
              <a:t>Sie führt zum Wirtschaftsschulabschluss (mittlerer Schulabschluss) </a:t>
            </a:r>
            <a:endParaRPr lang="de-DE" sz="2400" dirty="0"/>
          </a:p>
          <a:p>
            <a:pPr marL="0" indent="0">
              <a:lnSpc>
                <a:spcPct val="150000"/>
              </a:lnSpc>
              <a:buNone/>
            </a:pPr>
            <a:endParaRPr lang="de-DE" sz="2400" dirty="0"/>
          </a:p>
        </p:txBody>
      </p:sp>
      <p:sp>
        <p:nvSpPr>
          <p:cNvPr id="3" name="Textfeld 9"/>
          <p:cNvSpPr txBox="1">
            <a:spLocks noChangeArrowheads="1"/>
          </p:cNvSpPr>
          <p:nvPr/>
        </p:nvSpPr>
        <p:spPr bwMode="auto">
          <a:xfrm>
            <a:off x="386514" y="160339"/>
            <a:ext cx="85745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5000"/>
              </a:spcBef>
              <a:buClr>
                <a:srgbClr val="E53118"/>
              </a:buClr>
              <a:buFont typeface="Wingdings" panose="05000000000000000000" pitchFamily="2" charset="2"/>
              <a:buChar char="n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5000"/>
              </a:spcBef>
              <a:buChar char="–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5000"/>
              </a:spcBef>
              <a:buClr>
                <a:srgbClr val="E53118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800" b="1" dirty="0" smtClean="0"/>
              <a:t>    Die Wirtschaftsschule vermittelt …</a:t>
            </a:r>
            <a:endParaRPr lang="de-DE" altLang="de-DE" sz="2800" b="1" dirty="0"/>
          </a:p>
        </p:txBody>
      </p:sp>
      <p:grpSp>
        <p:nvGrpSpPr>
          <p:cNvPr id="5" name="Gruppieren 7"/>
          <p:cNvGrpSpPr>
            <a:grpSpLocks/>
          </p:cNvGrpSpPr>
          <p:nvPr/>
        </p:nvGrpSpPr>
        <p:grpSpPr bwMode="auto">
          <a:xfrm>
            <a:off x="0" y="5589588"/>
            <a:ext cx="1262063" cy="1271587"/>
            <a:chOff x="0" y="5590059"/>
            <a:chExt cx="1262261" cy="1271786"/>
          </a:xfrm>
        </p:grpSpPr>
        <p:sp>
          <p:nvSpPr>
            <p:cNvPr id="6" name="Rechteck 5"/>
            <p:cNvSpPr/>
            <p:nvPr/>
          </p:nvSpPr>
          <p:spPr>
            <a:xfrm>
              <a:off x="635100" y="5590059"/>
              <a:ext cx="627161" cy="627160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de-DE"/>
            </a:p>
          </p:txBody>
        </p:sp>
        <p:sp>
          <p:nvSpPr>
            <p:cNvPr id="7" name="Rechteck 6"/>
            <p:cNvSpPr/>
            <p:nvPr/>
          </p:nvSpPr>
          <p:spPr>
            <a:xfrm>
              <a:off x="0" y="6234685"/>
              <a:ext cx="627161" cy="62716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49361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feld 9"/>
          <p:cNvSpPr txBox="1">
            <a:spLocks noChangeArrowheads="1"/>
          </p:cNvSpPr>
          <p:nvPr/>
        </p:nvSpPr>
        <p:spPr bwMode="auto">
          <a:xfrm>
            <a:off x="342900" y="60712"/>
            <a:ext cx="8467725" cy="8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5000"/>
              </a:spcBef>
              <a:buClr>
                <a:srgbClr val="E53118"/>
              </a:buClr>
              <a:buFont typeface="Wingdings" panose="05000000000000000000" pitchFamily="2" charset="2"/>
              <a:buChar char="n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5000"/>
              </a:spcBef>
              <a:buChar char="–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5000"/>
              </a:spcBef>
              <a:buClr>
                <a:srgbClr val="E53118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12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800" b="1" dirty="0" smtClean="0"/>
              <a:t>     Unterricht an der Wirtschaftsschule </a:t>
            </a:r>
            <a:endParaRPr lang="de-DE" altLang="de-DE" sz="28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1100" dirty="0"/>
          </a:p>
        </p:txBody>
      </p:sp>
      <p:grpSp>
        <p:nvGrpSpPr>
          <p:cNvPr id="14339" name="Gruppieren 7"/>
          <p:cNvGrpSpPr>
            <a:grpSpLocks/>
          </p:cNvGrpSpPr>
          <p:nvPr/>
        </p:nvGrpSpPr>
        <p:grpSpPr bwMode="auto">
          <a:xfrm>
            <a:off x="0" y="5608979"/>
            <a:ext cx="1262063" cy="1271587"/>
            <a:chOff x="0" y="5590059"/>
            <a:chExt cx="1262261" cy="1271786"/>
          </a:xfrm>
        </p:grpSpPr>
        <p:sp>
          <p:nvSpPr>
            <p:cNvPr id="13" name="Rechteck 12"/>
            <p:cNvSpPr/>
            <p:nvPr/>
          </p:nvSpPr>
          <p:spPr>
            <a:xfrm>
              <a:off x="635100" y="5590059"/>
              <a:ext cx="627161" cy="627160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de-DE"/>
            </a:p>
          </p:txBody>
        </p:sp>
        <p:sp>
          <p:nvSpPr>
            <p:cNvPr id="14" name="Rechteck 13"/>
            <p:cNvSpPr/>
            <p:nvPr/>
          </p:nvSpPr>
          <p:spPr>
            <a:xfrm>
              <a:off x="0" y="6234685"/>
              <a:ext cx="627161" cy="62716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de-DE"/>
            </a:p>
          </p:txBody>
        </p:sp>
      </p:grpSp>
      <p:grpSp>
        <p:nvGrpSpPr>
          <p:cNvPr id="14340" name="Gruppieren 22"/>
          <p:cNvGrpSpPr>
            <a:grpSpLocks/>
          </p:cNvGrpSpPr>
          <p:nvPr/>
        </p:nvGrpSpPr>
        <p:grpSpPr bwMode="auto">
          <a:xfrm>
            <a:off x="2228850" y="1231901"/>
            <a:ext cx="7539038" cy="5203825"/>
            <a:chOff x="705340" y="1499927"/>
            <a:chExt cx="7538548" cy="5203731"/>
          </a:xfrm>
        </p:grpSpPr>
        <p:sp>
          <p:nvSpPr>
            <p:cNvPr id="14342" name="PubPieSlice"/>
            <p:cNvSpPr>
              <a:spLocks noChangeAspect="1" noEditPoints="1" noChangeArrowheads="1"/>
            </p:cNvSpPr>
            <p:nvPr/>
          </p:nvSpPr>
          <p:spPr bwMode="auto">
            <a:xfrm flipH="1">
              <a:off x="1685167" y="1499927"/>
              <a:ext cx="5725620" cy="5203731"/>
            </a:xfrm>
            <a:custGeom>
              <a:avLst/>
              <a:gdLst>
                <a:gd name="T0" fmla="*/ 2147483646 w 21600"/>
                <a:gd name="T1" fmla="*/ 0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0 60000 65536"/>
                <a:gd name="T7" fmla="*/ 0 60000 65536"/>
                <a:gd name="T8" fmla="*/ 0 60000 65536"/>
                <a:gd name="T9" fmla="*/ 3163 w 21600"/>
                <a:gd name="T10" fmla="*/ 3163 h 21600"/>
                <a:gd name="T11" fmla="*/ 18437 w 21600"/>
                <a:gd name="T12" fmla="*/ 18437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>
                  <a:moveTo>
                    <a:pt x="10852" y="0"/>
                  </a:moveTo>
                  <a:cubicBezTo>
                    <a:pt x="10835" y="0"/>
                    <a:pt x="10817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0811" y="21600"/>
                    <a:pt x="10822" y="21599"/>
                    <a:pt x="10834" y="21599"/>
                  </a:cubicBezTo>
                  <a:lnTo>
                    <a:pt x="10800" y="10800"/>
                  </a:lnTo>
                  <a:lnTo>
                    <a:pt x="10852" y="0"/>
                  </a:lnTo>
                  <a:close/>
                </a:path>
              </a:pathLst>
            </a:custGeom>
            <a:solidFill>
              <a:srgbClr val="FD3500"/>
            </a:solidFill>
            <a:ln w="57150">
              <a:solidFill>
                <a:srgbClr val="FF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343" name="Textfeld 18"/>
            <p:cNvSpPr txBox="1">
              <a:spLocks noChangeArrowheads="1"/>
            </p:cNvSpPr>
            <p:nvPr/>
          </p:nvSpPr>
          <p:spPr bwMode="auto">
            <a:xfrm>
              <a:off x="4642185" y="2689225"/>
              <a:ext cx="2447925" cy="3785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85750" indent="-28575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5000"/>
                </a:spcBef>
                <a:buClr>
                  <a:srgbClr val="E53118"/>
                </a:buClr>
                <a:buFont typeface="Wingdings" panose="05000000000000000000" pitchFamily="2" charset="2"/>
                <a:buChar char="n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5000"/>
                </a:spcBef>
                <a:buChar char="–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5000"/>
                </a:spcBef>
                <a:buClr>
                  <a:srgbClr val="E53118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5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indent="0" eaLnBrk="1" hangingPunct="1">
                <a:lnSpc>
                  <a:spcPct val="150000"/>
                </a:lnSpc>
                <a:spcBef>
                  <a:spcPct val="0"/>
                </a:spcBef>
                <a:buNone/>
              </a:pPr>
              <a:r>
                <a:rPr lang="de-DE" altLang="de-DE" sz="1500" dirty="0" smtClean="0"/>
                <a:t>Ökonomische und digitale </a:t>
              </a:r>
              <a:r>
                <a:rPr lang="de-DE" altLang="de-DE" sz="1500" dirty="0"/>
                <a:t>Bildung</a:t>
              </a:r>
              <a:br>
                <a:rPr lang="de-DE" altLang="de-DE" sz="1500" dirty="0"/>
              </a:br>
              <a:endParaRPr lang="de-DE" altLang="de-DE" sz="1500" dirty="0"/>
            </a:p>
            <a:p>
              <a:pPr marL="0" indent="0" eaLnBrk="1" hangingPunct="1">
                <a:lnSpc>
                  <a:spcPct val="150000"/>
                </a:lnSpc>
                <a:spcBef>
                  <a:spcPct val="0"/>
                </a:spcBef>
                <a:buNone/>
              </a:pPr>
              <a:r>
                <a:rPr lang="de-DE" altLang="de-DE" sz="1500" dirty="0" smtClean="0"/>
                <a:t>Berufliche Praxis</a:t>
              </a:r>
            </a:p>
            <a:p>
              <a:pPr marL="0" indent="0" eaLnBrk="1" hangingPunct="1">
                <a:lnSpc>
                  <a:spcPct val="150000"/>
                </a:lnSpc>
                <a:spcBef>
                  <a:spcPct val="0"/>
                </a:spcBef>
                <a:buNone/>
              </a:pPr>
              <a:endParaRPr lang="de-DE" altLang="de-DE" sz="1500" dirty="0" smtClean="0"/>
            </a:p>
            <a:p>
              <a:pPr marL="0" indent="0" eaLnBrk="1" hangingPunct="1">
                <a:lnSpc>
                  <a:spcPct val="150000"/>
                </a:lnSpc>
                <a:spcBef>
                  <a:spcPct val="0"/>
                </a:spcBef>
                <a:buNone/>
              </a:pPr>
              <a:r>
                <a:rPr lang="de-DE" altLang="de-DE" sz="1500" dirty="0" smtClean="0"/>
                <a:t>A-Module (z. B. Fit </a:t>
              </a:r>
              <a:r>
                <a:rPr lang="de-DE" altLang="de-DE" sz="1500" dirty="0" err="1" smtClean="0"/>
                <a:t>for</a:t>
              </a:r>
              <a:r>
                <a:rPr lang="de-DE" altLang="de-DE" sz="1500" dirty="0" smtClean="0"/>
                <a:t> </a:t>
              </a:r>
              <a:r>
                <a:rPr lang="de-DE" altLang="de-DE" sz="1500" dirty="0" err="1" smtClean="0"/>
                <a:t>Finance</a:t>
              </a:r>
              <a:r>
                <a:rPr lang="de-DE" altLang="de-DE" sz="1500" dirty="0" smtClean="0"/>
                <a:t>, Umwelttechnik, Robotik, </a:t>
              </a:r>
              <a:r>
                <a:rPr lang="de-DE" altLang="de-DE" sz="1500" dirty="0" err="1" smtClean="0"/>
                <a:t>Gamification</a:t>
              </a:r>
              <a:r>
                <a:rPr lang="de-DE" altLang="de-DE" sz="1500" dirty="0"/>
                <a:t>)</a:t>
              </a:r>
            </a:p>
            <a:p>
              <a:pPr marL="0" indent="0" eaLnBrk="1" hangingPunct="1">
                <a:lnSpc>
                  <a:spcPct val="150000"/>
                </a:lnSpc>
                <a:spcBef>
                  <a:spcPct val="0"/>
                </a:spcBef>
                <a:buNone/>
              </a:pPr>
              <a:endParaRPr lang="de-DE" altLang="de-DE" sz="1500" dirty="0"/>
            </a:p>
            <a:p>
              <a:pPr marL="0" indent="0" eaLnBrk="1" hangingPunct="1">
                <a:lnSpc>
                  <a:spcPct val="150000"/>
                </a:lnSpc>
                <a:spcBef>
                  <a:spcPct val="0"/>
                </a:spcBef>
                <a:buNone/>
              </a:pPr>
              <a:endParaRPr lang="de-DE" altLang="de-DE" sz="1500" dirty="0"/>
            </a:p>
            <a:p>
              <a:pPr marL="0" indent="0" eaLnBrk="1" hangingPunct="1">
                <a:spcBef>
                  <a:spcPct val="0"/>
                </a:spcBef>
                <a:buNone/>
              </a:pPr>
              <a:endParaRPr lang="de-DE" altLang="de-DE" sz="1500" dirty="0" smtClean="0">
                <a:solidFill>
                  <a:schemeClr val="bg1"/>
                </a:solidFill>
              </a:endParaRPr>
            </a:p>
          </p:txBody>
        </p:sp>
        <p:grpSp>
          <p:nvGrpSpPr>
            <p:cNvPr id="14344" name="Gruppieren 25"/>
            <p:cNvGrpSpPr>
              <a:grpSpLocks/>
            </p:cNvGrpSpPr>
            <p:nvPr/>
          </p:nvGrpSpPr>
          <p:grpSpPr bwMode="auto">
            <a:xfrm>
              <a:off x="705340" y="1523528"/>
              <a:ext cx="7538548" cy="5180130"/>
              <a:chOff x="705340" y="1523528"/>
              <a:chExt cx="7538548" cy="5180130"/>
            </a:xfrm>
          </p:grpSpPr>
          <p:sp>
            <p:nvSpPr>
              <p:cNvPr id="14345" name="PubPieSlice"/>
              <p:cNvSpPr>
                <a:spLocks noChangeAspect="1" noEditPoints="1" noChangeArrowheads="1"/>
              </p:cNvSpPr>
              <p:nvPr/>
            </p:nvSpPr>
            <p:spPr bwMode="auto">
              <a:xfrm>
                <a:off x="1475848" y="1523528"/>
                <a:ext cx="5699651" cy="5180130"/>
              </a:xfrm>
              <a:custGeom>
                <a:avLst/>
                <a:gdLst>
                  <a:gd name="T0" fmla="*/ 2147483646 w 21600"/>
                  <a:gd name="T1" fmla="*/ 0 h 21600"/>
                  <a:gd name="T2" fmla="*/ 2147483646 w 21600"/>
                  <a:gd name="T3" fmla="*/ 2147483646 h 21600"/>
                  <a:gd name="T4" fmla="*/ 2147483646 w 21600"/>
                  <a:gd name="T5" fmla="*/ 2147483646 h 21600"/>
                  <a:gd name="T6" fmla="*/ 0 60000 65536"/>
                  <a:gd name="T7" fmla="*/ 0 60000 65536"/>
                  <a:gd name="T8" fmla="*/ 0 60000 65536"/>
                  <a:gd name="T9" fmla="*/ 3163 w 21600"/>
                  <a:gd name="T10" fmla="*/ 3163 h 21600"/>
                  <a:gd name="T11" fmla="*/ 18437 w 21600"/>
                  <a:gd name="T12" fmla="*/ 18437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>
                    <a:moveTo>
                      <a:pt x="10852" y="0"/>
                    </a:moveTo>
                    <a:cubicBezTo>
                      <a:pt x="10835" y="0"/>
                      <a:pt x="10817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4"/>
                      <a:pt x="4835" y="21600"/>
                      <a:pt x="10800" y="21600"/>
                    </a:cubicBezTo>
                    <a:cubicBezTo>
                      <a:pt x="10811" y="21600"/>
                      <a:pt x="10822" y="21599"/>
                      <a:pt x="10834" y="21599"/>
                    </a:cubicBezTo>
                    <a:lnTo>
                      <a:pt x="10800" y="10800"/>
                    </a:lnTo>
                    <a:lnTo>
                      <a:pt x="10852" y="0"/>
                    </a:lnTo>
                    <a:close/>
                  </a:path>
                </a:pathLst>
              </a:custGeom>
              <a:solidFill>
                <a:srgbClr val="FF9900"/>
              </a:solidFill>
              <a:ln w="57150">
                <a:solidFill>
                  <a:srgbClr val="FD35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346" name="Textfeld 15"/>
              <p:cNvSpPr txBox="1">
                <a:spLocks noChangeArrowheads="1"/>
              </p:cNvSpPr>
              <p:nvPr/>
            </p:nvSpPr>
            <p:spPr bwMode="auto">
              <a:xfrm>
                <a:off x="2110807" y="1833004"/>
                <a:ext cx="2640078" cy="43241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5000"/>
                  </a:spcBef>
                  <a:buClr>
                    <a:srgbClr val="E53118"/>
                  </a:buClr>
                  <a:buFont typeface="Wingdings" panose="05000000000000000000" pitchFamily="2" charset="2"/>
                  <a:buChar char="n"/>
                  <a:defRPr sz="2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5000"/>
                  </a:spcBef>
                  <a:buChar char="–"/>
                  <a:defRPr sz="2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5000"/>
                  </a:spcBef>
                  <a:buClr>
                    <a:srgbClr val="E53118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5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5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5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5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5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None/>
                </a:pPr>
                <a:endParaRPr lang="de-DE" altLang="de-DE" sz="1600" dirty="0" smtClean="0"/>
              </a:p>
              <a:p>
                <a:pPr>
                  <a:spcBef>
                    <a:spcPct val="0"/>
                  </a:spcBef>
                  <a:buNone/>
                </a:pPr>
                <a:endParaRPr lang="de-DE" altLang="de-DE" sz="1600" dirty="0"/>
              </a:p>
              <a:p>
                <a:pPr>
                  <a:lnSpc>
                    <a:spcPct val="150000"/>
                  </a:lnSpc>
                  <a:spcBef>
                    <a:spcPct val="0"/>
                  </a:spcBef>
                  <a:buNone/>
                </a:pPr>
                <a:r>
                  <a:rPr lang="de-DE" altLang="de-DE" sz="1500" dirty="0" smtClean="0"/>
                  <a:t>Deutsch, Englisch, Mathematik</a:t>
                </a:r>
                <a:endParaRPr lang="de-DE" altLang="de-DE" sz="1500" dirty="0"/>
              </a:p>
              <a:p>
                <a:pPr>
                  <a:lnSpc>
                    <a:spcPct val="150000"/>
                  </a:lnSpc>
                  <a:spcBef>
                    <a:spcPct val="0"/>
                  </a:spcBef>
                  <a:buNone/>
                </a:pPr>
                <a:r>
                  <a:rPr lang="de-DE" altLang="de-DE" sz="1500" dirty="0" smtClean="0"/>
                  <a:t>Religion</a:t>
                </a:r>
                <a:r>
                  <a:rPr lang="de-DE" altLang="de-DE" sz="1500" dirty="0"/>
                  <a:t>/ </a:t>
                </a:r>
                <a:r>
                  <a:rPr lang="de-DE" altLang="de-DE" sz="1500" dirty="0" smtClean="0"/>
                  <a:t>Ethik</a:t>
                </a:r>
              </a:p>
              <a:p>
                <a:pPr>
                  <a:lnSpc>
                    <a:spcPct val="150000"/>
                  </a:lnSpc>
                  <a:spcBef>
                    <a:spcPct val="0"/>
                  </a:spcBef>
                  <a:buNone/>
                </a:pPr>
                <a:r>
                  <a:rPr lang="de-DE" altLang="de-DE" sz="1500" dirty="0" smtClean="0"/>
                  <a:t>Musisch-ästhetische  Bildung</a:t>
                </a:r>
              </a:p>
              <a:p>
                <a:pPr>
                  <a:lnSpc>
                    <a:spcPct val="150000"/>
                  </a:lnSpc>
                  <a:spcBef>
                    <a:spcPct val="0"/>
                  </a:spcBef>
                  <a:buNone/>
                </a:pPr>
                <a:r>
                  <a:rPr lang="de-DE" altLang="de-DE" sz="1500" dirty="0" smtClean="0"/>
                  <a:t>Geschichte/Politik und</a:t>
                </a:r>
              </a:p>
              <a:p>
                <a:pPr>
                  <a:lnSpc>
                    <a:spcPct val="150000"/>
                  </a:lnSpc>
                  <a:spcBef>
                    <a:spcPct val="0"/>
                  </a:spcBef>
                  <a:buNone/>
                </a:pPr>
                <a:r>
                  <a:rPr lang="de-DE" altLang="de-DE" sz="1500" dirty="0" smtClean="0"/>
                  <a:t>Gesellschaft aktuell </a:t>
                </a:r>
                <a:endParaRPr lang="de-DE" altLang="de-DE" sz="1500" dirty="0"/>
              </a:p>
              <a:p>
                <a:pPr>
                  <a:lnSpc>
                    <a:spcPct val="150000"/>
                  </a:lnSpc>
                  <a:spcBef>
                    <a:spcPct val="0"/>
                  </a:spcBef>
                  <a:buNone/>
                </a:pPr>
                <a:r>
                  <a:rPr lang="de-DE" altLang="de-DE" sz="1500" dirty="0" smtClean="0"/>
                  <a:t>Mensch</a:t>
                </a:r>
                <a:r>
                  <a:rPr lang="de-DE" altLang="de-DE" sz="1500" dirty="0"/>
                  <a:t>, </a:t>
                </a:r>
                <a:r>
                  <a:rPr lang="de-DE" altLang="de-DE" sz="1500" dirty="0" smtClean="0"/>
                  <a:t>Umwelt, Technik</a:t>
                </a:r>
                <a:endParaRPr lang="de-DE" altLang="de-DE" sz="1500" dirty="0"/>
              </a:p>
              <a:p>
                <a:pPr>
                  <a:lnSpc>
                    <a:spcPct val="150000"/>
                  </a:lnSpc>
                  <a:spcBef>
                    <a:spcPct val="0"/>
                  </a:spcBef>
                  <a:buNone/>
                </a:pPr>
                <a:r>
                  <a:rPr lang="de-DE" altLang="de-DE" sz="1500" dirty="0" smtClean="0"/>
                  <a:t>WF Spanisch </a:t>
                </a:r>
              </a:p>
              <a:p>
                <a:pPr>
                  <a:lnSpc>
                    <a:spcPct val="150000"/>
                  </a:lnSpc>
                  <a:spcBef>
                    <a:spcPct val="0"/>
                  </a:spcBef>
                  <a:buNone/>
                </a:pPr>
                <a:r>
                  <a:rPr lang="de-DE" altLang="de-DE" sz="1500" dirty="0" smtClean="0"/>
                  <a:t>Sport</a:t>
                </a:r>
                <a:endParaRPr lang="de-DE" altLang="de-DE" sz="1500" dirty="0"/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 dirty="0"/>
              </a:p>
            </p:txBody>
          </p:sp>
          <p:sp>
            <p:nvSpPr>
              <p:cNvPr id="29" name="Textfeld 28"/>
              <p:cNvSpPr txBox="1"/>
              <p:nvPr/>
            </p:nvSpPr>
            <p:spPr>
              <a:xfrm>
                <a:off x="705340" y="2400953"/>
                <a:ext cx="569350" cy="3188287"/>
              </a:xfrm>
              <a:prstGeom prst="rect">
                <a:avLst/>
              </a:prstGeom>
              <a:noFill/>
            </p:spPr>
            <p:txBody>
              <a:bodyPr vert="vert270">
                <a:spAutoFit/>
              </a:bodyPr>
              <a:lstStyle/>
              <a:p>
                <a:pPr eaLnBrk="1" hangingPunct="1">
                  <a:defRPr/>
                </a:pPr>
                <a:r>
                  <a:rPr lang="de-DE" sz="2500" b="1" dirty="0">
                    <a:solidFill>
                      <a:srgbClr val="FF9900"/>
                    </a:solidFill>
                    <a:latin typeface="Arial" charset="0"/>
                  </a:rPr>
                  <a:t>Allgemeine Bildung</a:t>
                </a:r>
              </a:p>
            </p:txBody>
          </p:sp>
          <p:sp>
            <p:nvSpPr>
              <p:cNvPr id="14348" name="Textfeld 17"/>
              <p:cNvSpPr txBox="1">
                <a:spLocks noChangeArrowheads="1"/>
              </p:cNvSpPr>
              <p:nvPr/>
            </p:nvSpPr>
            <p:spPr bwMode="auto">
              <a:xfrm rot="5400000">
                <a:off x="6411913" y="4044950"/>
                <a:ext cx="3187700" cy="476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5000"/>
                  </a:spcBef>
                  <a:buClr>
                    <a:srgbClr val="E53118"/>
                  </a:buClr>
                  <a:buFont typeface="Wingdings" panose="05000000000000000000" pitchFamily="2" charset="2"/>
                  <a:buChar char="n"/>
                  <a:defRPr sz="2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5000"/>
                  </a:spcBef>
                  <a:buChar char="–"/>
                  <a:defRPr sz="2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5000"/>
                  </a:spcBef>
                  <a:buClr>
                    <a:srgbClr val="E53118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5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5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5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5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5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de-DE" sz="2500" b="1" dirty="0"/>
                  <a:t>Berufliche Bildung</a:t>
                </a:r>
              </a:p>
            </p:txBody>
          </p:sp>
        </p:grpSp>
      </p:grpSp>
      <p:sp>
        <p:nvSpPr>
          <p:cNvPr id="14341" name="Textfeld 3"/>
          <p:cNvSpPr txBox="1">
            <a:spLocks noChangeArrowheads="1"/>
          </p:cNvSpPr>
          <p:nvPr/>
        </p:nvSpPr>
        <p:spPr bwMode="auto">
          <a:xfrm>
            <a:off x="9145589" y="6453188"/>
            <a:ext cx="14112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5000"/>
              </a:spcBef>
              <a:buClr>
                <a:srgbClr val="E53118"/>
              </a:buClr>
              <a:buFont typeface="Wingdings" panose="05000000000000000000" pitchFamily="2" charset="2"/>
              <a:buChar char="n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5000"/>
              </a:spcBef>
              <a:buChar char="–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5000"/>
              </a:spcBef>
              <a:buClr>
                <a:srgbClr val="E53118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2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200"/>
          </a:p>
        </p:txBody>
      </p:sp>
    </p:spTree>
    <p:extLst>
      <p:ext uri="{BB962C8B-B14F-4D97-AF65-F5344CB8AC3E}">
        <p14:creationId xmlns:p14="http://schemas.microsoft.com/office/powerpoint/2010/main" val="294419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feld 9"/>
          <p:cNvSpPr txBox="1">
            <a:spLocks noChangeArrowheads="1"/>
          </p:cNvSpPr>
          <p:nvPr/>
        </p:nvSpPr>
        <p:spPr bwMode="auto">
          <a:xfrm>
            <a:off x="234114" y="188914"/>
            <a:ext cx="8574506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5000"/>
              </a:spcBef>
              <a:buClr>
                <a:srgbClr val="E53118"/>
              </a:buClr>
              <a:buFont typeface="Wingdings" panose="05000000000000000000" pitchFamily="2" charset="2"/>
              <a:buChar char="n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5000"/>
              </a:spcBef>
              <a:buChar char="–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5000"/>
              </a:spcBef>
              <a:buClr>
                <a:srgbClr val="E53118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800" b="1" dirty="0" smtClean="0"/>
              <a:t>A-Module: Vorbereitung auf die Berufswelt  </a:t>
            </a:r>
            <a:endParaRPr lang="de-DE" altLang="de-DE" sz="28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100" dirty="0"/>
          </a:p>
        </p:txBody>
      </p:sp>
      <p:pic>
        <p:nvPicPr>
          <p:cNvPr id="4" name="Inhaltsplatzhalter 3"/>
          <p:cNvPicPr>
            <a:picLocks noGrp="1"/>
          </p:cNvPicPr>
          <p:nvPr>
            <p:ph idx="1"/>
          </p:nvPr>
        </p:nvPicPr>
        <p:blipFill rotWithShape="1">
          <a:blip r:embed="rId2"/>
          <a:srcRect l="-158" t="2099"/>
          <a:stretch/>
        </p:blipFill>
        <p:spPr>
          <a:xfrm>
            <a:off x="0" y="1095375"/>
            <a:ext cx="12068175" cy="598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56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feld 9"/>
          <p:cNvSpPr txBox="1">
            <a:spLocks noChangeArrowheads="1"/>
          </p:cNvSpPr>
          <p:nvPr/>
        </p:nvSpPr>
        <p:spPr bwMode="auto">
          <a:xfrm>
            <a:off x="224589" y="188914"/>
            <a:ext cx="8574506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5000"/>
              </a:spcBef>
              <a:buClr>
                <a:srgbClr val="E53118"/>
              </a:buClr>
              <a:buFont typeface="Wingdings" panose="05000000000000000000" pitchFamily="2" charset="2"/>
              <a:buChar char="n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5000"/>
              </a:spcBef>
              <a:buChar char="–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5000"/>
              </a:spcBef>
              <a:buClr>
                <a:srgbClr val="E53118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800" b="1" dirty="0" smtClean="0"/>
              <a:t>              </a:t>
            </a:r>
            <a:r>
              <a:rPr lang="de-DE" altLang="de-DE" sz="2800" b="1" dirty="0" smtClean="0"/>
              <a:t>Digitale </a:t>
            </a:r>
            <a:r>
              <a:rPr lang="de-DE" altLang="de-DE" sz="2800" b="1" dirty="0" smtClean="0"/>
              <a:t>Bildung </a:t>
            </a:r>
            <a:endParaRPr lang="de-DE" altLang="de-DE" sz="28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100" dirty="0"/>
          </a:p>
        </p:txBody>
      </p:sp>
      <p:pic>
        <p:nvPicPr>
          <p:cNvPr id="4" name="Inhaltsplatzhalt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1" y="1496762"/>
            <a:ext cx="8265330" cy="483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14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feld 9"/>
          <p:cNvSpPr txBox="1">
            <a:spLocks noChangeArrowheads="1"/>
          </p:cNvSpPr>
          <p:nvPr/>
        </p:nvSpPr>
        <p:spPr bwMode="auto">
          <a:xfrm>
            <a:off x="224589" y="188914"/>
            <a:ext cx="8574506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5000"/>
              </a:spcBef>
              <a:buClr>
                <a:srgbClr val="E53118"/>
              </a:buClr>
              <a:buFont typeface="Wingdings" panose="05000000000000000000" pitchFamily="2" charset="2"/>
              <a:buChar char="n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5000"/>
              </a:spcBef>
              <a:buChar char="–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5000"/>
              </a:spcBef>
              <a:buClr>
                <a:srgbClr val="E53118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800" b="1" dirty="0" smtClean="0"/>
              <a:t>             Das Fach Berufliche Praxis  </a:t>
            </a:r>
            <a:endParaRPr lang="de-DE" altLang="de-DE" sz="28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100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1533525" y="1382093"/>
            <a:ext cx="10515600" cy="4351338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de-DE" sz="2400" dirty="0" smtClean="0"/>
              <a:t>schuleigene Übungsunternehmen</a:t>
            </a:r>
          </a:p>
          <a:p>
            <a:pPr>
              <a:lnSpc>
                <a:spcPct val="150000"/>
              </a:lnSpc>
            </a:pPr>
            <a:r>
              <a:rPr lang="de-DE" sz="2400" dirty="0" smtClean="0"/>
              <a:t>praxisnahe kaufmännische Tätigkeiten (Einkauf, Verkauf) </a:t>
            </a:r>
          </a:p>
          <a:p>
            <a:pPr>
              <a:lnSpc>
                <a:spcPct val="150000"/>
              </a:lnSpc>
            </a:pPr>
            <a:r>
              <a:rPr lang="de-DE" sz="2400" dirty="0" smtClean="0"/>
              <a:t>Einblicke in die moderne Arbeitswelt (Finanzen, Marketing, Personal, Controlling) </a:t>
            </a:r>
          </a:p>
          <a:p>
            <a:pPr>
              <a:lnSpc>
                <a:spcPct val="150000"/>
              </a:lnSpc>
            </a:pPr>
            <a:r>
              <a:rPr lang="de-DE" sz="2400" dirty="0" smtClean="0"/>
              <a:t>Förderung von verantwortlichem Handeln</a:t>
            </a:r>
          </a:p>
          <a:p>
            <a:pPr>
              <a:lnSpc>
                <a:spcPct val="150000"/>
              </a:lnSpc>
            </a:pPr>
            <a:r>
              <a:rPr lang="de-DE" sz="2400" dirty="0" smtClean="0"/>
              <a:t>Kommunikations- und Kooperationsfähigkeit </a:t>
            </a:r>
          </a:p>
          <a:p>
            <a:pPr>
              <a:lnSpc>
                <a:spcPct val="150000"/>
              </a:lnSpc>
            </a:pPr>
            <a:r>
              <a:rPr lang="de-DE" sz="2400" dirty="0"/>
              <a:t>praktische und theoretische Abschlussprüfung</a:t>
            </a:r>
          </a:p>
          <a:p>
            <a:pPr marL="0" indent="0">
              <a:lnSpc>
                <a:spcPct val="150000"/>
              </a:lnSpc>
              <a:buNone/>
            </a:pPr>
            <a:endParaRPr lang="de-DE" sz="2400" dirty="0" smtClean="0"/>
          </a:p>
        </p:txBody>
      </p:sp>
      <p:grpSp>
        <p:nvGrpSpPr>
          <p:cNvPr id="8" name="Gruppieren 7"/>
          <p:cNvGrpSpPr>
            <a:grpSpLocks/>
          </p:cNvGrpSpPr>
          <p:nvPr/>
        </p:nvGrpSpPr>
        <p:grpSpPr bwMode="auto">
          <a:xfrm>
            <a:off x="0" y="5589588"/>
            <a:ext cx="1262063" cy="1271587"/>
            <a:chOff x="0" y="5590059"/>
            <a:chExt cx="1262261" cy="1271786"/>
          </a:xfrm>
        </p:grpSpPr>
        <p:sp>
          <p:nvSpPr>
            <p:cNvPr id="9" name="Rechteck 8"/>
            <p:cNvSpPr/>
            <p:nvPr/>
          </p:nvSpPr>
          <p:spPr>
            <a:xfrm>
              <a:off x="635100" y="5590059"/>
              <a:ext cx="627161" cy="627160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de-DE"/>
            </a:p>
          </p:txBody>
        </p:sp>
        <p:sp>
          <p:nvSpPr>
            <p:cNvPr id="10" name="Rechteck 9"/>
            <p:cNvSpPr/>
            <p:nvPr/>
          </p:nvSpPr>
          <p:spPr>
            <a:xfrm>
              <a:off x="0" y="6234685"/>
              <a:ext cx="627161" cy="62716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45448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feld 9"/>
          <p:cNvSpPr txBox="1">
            <a:spLocks noChangeArrowheads="1"/>
          </p:cNvSpPr>
          <p:nvPr/>
        </p:nvSpPr>
        <p:spPr bwMode="auto">
          <a:xfrm>
            <a:off x="224589" y="188914"/>
            <a:ext cx="8574506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5000"/>
              </a:spcBef>
              <a:buClr>
                <a:srgbClr val="E53118"/>
              </a:buClr>
              <a:buFont typeface="Wingdings" panose="05000000000000000000" pitchFamily="2" charset="2"/>
              <a:buChar char="n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5000"/>
              </a:spcBef>
              <a:buChar char="–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5000"/>
              </a:spcBef>
              <a:buClr>
                <a:srgbClr val="E53118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800" b="1" dirty="0" smtClean="0"/>
              <a:t>    Berufspraktikum </a:t>
            </a:r>
            <a:endParaRPr lang="de-DE" altLang="de-DE" sz="28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100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0" y="1047750"/>
            <a:ext cx="12192000" cy="581024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sz="1600" dirty="0"/>
              <a:t>  </a:t>
            </a:r>
            <a:r>
              <a:rPr lang="de-DE" sz="1600" dirty="0" smtClean="0"/>
              <a:t>  20 Tage Pflichtpraktikum 						</a:t>
            </a:r>
            <a:r>
              <a:rPr lang="de-DE" sz="1600" dirty="0"/>
              <a:t> </a:t>
            </a:r>
            <a:r>
              <a:rPr lang="de-DE" sz="1600" dirty="0" smtClean="0"/>
              <a:t>		9</a:t>
            </a:r>
            <a:r>
              <a:rPr lang="de-DE" sz="1600" dirty="0"/>
              <a:t>. bis 10. Klasse </a:t>
            </a:r>
          </a:p>
          <a:p>
            <a:pPr marL="0" indent="0">
              <a:buNone/>
            </a:pPr>
            <a:r>
              <a:rPr lang="de-DE" sz="1600" dirty="0"/>
              <a:t> </a:t>
            </a:r>
            <a:r>
              <a:rPr lang="de-DE" sz="1600" dirty="0" smtClean="0"/>
              <a:t>  15 </a:t>
            </a:r>
            <a:r>
              <a:rPr lang="de-DE" sz="1600" dirty="0"/>
              <a:t>Tage beim zweijährigen </a:t>
            </a:r>
            <a:r>
              <a:rPr lang="de-DE" sz="1600" dirty="0" smtClean="0"/>
              <a:t>Zug 						</a:t>
            </a:r>
            <a:r>
              <a:rPr lang="de-DE" sz="1600" dirty="0"/>
              <a:t>	</a:t>
            </a:r>
            <a:r>
              <a:rPr lang="de-DE" sz="1600" dirty="0" smtClean="0"/>
              <a:t>(</a:t>
            </a:r>
            <a:r>
              <a:rPr lang="de-DE" sz="1600" dirty="0"/>
              <a:t>10. bis 11. </a:t>
            </a:r>
            <a:r>
              <a:rPr lang="de-DE" sz="1600" dirty="0" smtClean="0"/>
              <a:t>Klasse)</a:t>
            </a:r>
            <a:endParaRPr lang="de-DE" sz="1600" dirty="0"/>
          </a:p>
          <a:p>
            <a:pPr marL="0" indent="0">
              <a:buNone/>
            </a:pPr>
            <a:r>
              <a:rPr lang="de-DE" sz="1600" dirty="0"/>
              <a:t>			</a:t>
            </a:r>
            <a:r>
              <a:rPr lang="de-DE" sz="1600" dirty="0" smtClean="0"/>
              <a:t>							 	</a:t>
            </a:r>
          </a:p>
          <a:p>
            <a:pPr marL="0" indent="0">
              <a:buNone/>
            </a:pPr>
            <a:r>
              <a:rPr lang="de-DE" sz="1600" dirty="0" smtClean="0"/>
              <a:t>    Vorbereitung und Begleitung </a:t>
            </a:r>
          </a:p>
          <a:p>
            <a:pPr marL="0" indent="0">
              <a:buNone/>
            </a:pPr>
            <a:r>
              <a:rPr lang="de-DE" sz="1600" dirty="0" smtClean="0"/>
              <a:t>									                mindestens </a:t>
            </a:r>
          </a:p>
          <a:p>
            <a:pPr marL="0" indent="0">
              <a:buNone/>
            </a:pPr>
            <a:r>
              <a:rPr lang="de-DE" sz="1600" dirty="0"/>
              <a:t>	</a:t>
            </a:r>
            <a:r>
              <a:rPr lang="de-DE" sz="1600" dirty="0" smtClean="0"/>
              <a:t>									zwei Praktikumsstellen </a:t>
            </a:r>
          </a:p>
          <a:p>
            <a:pPr marL="0" indent="0">
              <a:buNone/>
            </a:pPr>
            <a:r>
              <a:rPr lang="de-DE" sz="1600" dirty="0" smtClean="0"/>
              <a:t>    vorrückungsrelevant </a:t>
            </a:r>
            <a:endParaRPr lang="de-DE" sz="1600" dirty="0"/>
          </a:p>
          <a:p>
            <a:pPr marL="0" indent="0">
              <a:buNone/>
            </a:pPr>
            <a:endParaRPr lang="de-DE" sz="1600" dirty="0" smtClean="0"/>
          </a:p>
          <a:p>
            <a:pPr marL="0" indent="0">
              <a:buNone/>
            </a:pPr>
            <a:r>
              <a:rPr lang="de-DE" sz="1600" dirty="0" smtClean="0"/>
              <a:t>										Berufspraktikum </a:t>
            </a:r>
            <a:endParaRPr lang="de-DE" sz="1600" dirty="0"/>
          </a:p>
          <a:p>
            <a:pPr marL="0" indent="0">
              <a:buNone/>
            </a:pPr>
            <a:r>
              <a:rPr lang="de-DE" sz="1600" dirty="0" smtClean="0"/>
              <a:t> </a:t>
            </a:r>
            <a:r>
              <a:rPr lang="de-DE" sz="1600" dirty="0" smtClean="0"/>
              <a:t>   Erasmus</a:t>
            </a:r>
            <a:r>
              <a:rPr lang="de-DE" sz="1600" dirty="0"/>
              <a:t>+ Austausch Malta </a:t>
            </a:r>
            <a:r>
              <a:rPr lang="de-DE" sz="1600" dirty="0" smtClean="0"/>
              <a:t>							</a:t>
            </a:r>
            <a:r>
              <a:rPr lang="de-DE" sz="1600" dirty="0" smtClean="0"/>
              <a:t>(</a:t>
            </a:r>
            <a:r>
              <a:rPr lang="de-DE" sz="1600" dirty="0" smtClean="0"/>
              <a:t>kein Orientierungspraktikum) </a:t>
            </a:r>
          </a:p>
          <a:p>
            <a:pPr marL="0" indent="0">
              <a:buNone/>
            </a:pPr>
            <a:r>
              <a:rPr lang="de-DE" sz="1600" dirty="0" smtClean="0"/>
              <a:t>    </a:t>
            </a:r>
            <a:endParaRPr lang="de-DE" sz="1600" dirty="0"/>
          </a:p>
          <a:p>
            <a:pPr marL="0" indent="0">
              <a:buNone/>
            </a:pPr>
            <a:endParaRPr lang="de-DE" sz="1600" dirty="0" smtClean="0"/>
          </a:p>
          <a:p>
            <a:pPr marL="0" indent="0">
              <a:buNone/>
            </a:pPr>
            <a:r>
              <a:rPr lang="de-DE" sz="1600" dirty="0" smtClean="0"/>
              <a:t>	</a:t>
            </a:r>
          </a:p>
        </p:txBody>
      </p:sp>
      <p:grpSp>
        <p:nvGrpSpPr>
          <p:cNvPr id="7" name="Gruppieren 7"/>
          <p:cNvGrpSpPr>
            <a:grpSpLocks/>
          </p:cNvGrpSpPr>
          <p:nvPr/>
        </p:nvGrpSpPr>
        <p:grpSpPr bwMode="auto">
          <a:xfrm>
            <a:off x="0" y="5586412"/>
            <a:ext cx="1262063" cy="1271587"/>
            <a:chOff x="0" y="5590059"/>
            <a:chExt cx="1262261" cy="1271786"/>
          </a:xfrm>
        </p:grpSpPr>
        <p:sp>
          <p:nvSpPr>
            <p:cNvPr id="8" name="Rechteck 7"/>
            <p:cNvSpPr/>
            <p:nvPr/>
          </p:nvSpPr>
          <p:spPr>
            <a:xfrm>
              <a:off x="635100" y="5590059"/>
              <a:ext cx="627161" cy="627160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de-DE"/>
            </a:p>
          </p:txBody>
        </p:sp>
        <p:sp>
          <p:nvSpPr>
            <p:cNvPr id="9" name="Rechteck 8"/>
            <p:cNvSpPr/>
            <p:nvPr/>
          </p:nvSpPr>
          <p:spPr>
            <a:xfrm>
              <a:off x="0" y="6234685"/>
              <a:ext cx="627161" cy="62716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de-DE"/>
            </a:p>
          </p:txBody>
        </p:sp>
      </p:grp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5044" y="1465345"/>
            <a:ext cx="5524335" cy="309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01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feld 9"/>
          <p:cNvSpPr txBox="1">
            <a:spLocks noChangeArrowheads="1"/>
          </p:cNvSpPr>
          <p:nvPr/>
        </p:nvSpPr>
        <p:spPr bwMode="auto">
          <a:xfrm>
            <a:off x="224589" y="188914"/>
            <a:ext cx="8574506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5000"/>
              </a:spcBef>
              <a:buClr>
                <a:srgbClr val="E53118"/>
              </a:buClr>
              <a:buFont typeface="Wingdings" panose="05000000000000000000" pitchFamily="2" charset="2"/>
              <a:buChar char="n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5000"/>
              </a:spcBef>
              <a:buChar char="–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5000"/>
              </a:spcBef>
              <a:buClr>
                <a:srgbClr val="E53118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800" b="1" dirty="0" smtClean="0"/>
              <a:t>Abschlussprüfung </a:t>
            </a:r>
            <a:endParaRPr lang="de-DE" altLang="de-DE" sz="28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100" dirty="0"/>
          </a:p>
        </p:txBody>
      </p:sp>
      <p:pic>
        <p:nvPicPr>
          <p:cNvPr id="3" name="Inhaltsplatzhalter 2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313" t="-139" r="313" b="16380"/>
          <a:stretch/>
        </p:blipFill>
        <p:spPr>
          <a:xfrm>
            <a:off x="-38100" y="1063623"/>
            <a:ext cx="12192000" cy="577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35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" id="{3BD9B49F-0407-492D-84BA-0F24074711A4}" vid="{40906B05-A42C-49C4-803B-D3A93722C421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463</Words>
  <Application>Microsoft Office PowerPoint</Application>
  <PresentationFormat>Breitbild</PresentationFormat>
  <Paragraphs>82</Paragraphs>
  <Slides>12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LHM-RBS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Dr. Goran Blaskovic-Bellusci</dc:creator>
  <cp:lastModifiedBy>Dr. Goran Blaskovic-Bellusci</cp:lastModifiedBy>
  <cp:revision>18</cp:revision>
  <dcterms:created xsi:type="dcterms:W3CDTF">2024-09-24T05:55:22Z</dcterms:created>
  <dcterms:modified xsi:type="dcterms:W3CDTF">2024-09-24T12:40:47Z</dcterms:modified>
</cp:coreProperties>
</file>