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796088" cy="98567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1"/>
          <p:cNvSpPr/>
          <p:nvPr/>
        </p:nvSpPr>
        <p:spPr>
          <a:xfrm>
            <a:off x="0" y="0"/>
            <a:ext cx="6796800" cy="98568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44" name="CustomShape 2"/>
          <p:cNvSpPr/>
          <p:nvPr/>
        </p:nvSpPr>
        <p:spPr>
          <a:xfrm>
            <a:off x="0" y="0"/>
            <a:ext cx="6796080" cy="9856800"/>
          </a:xfrm>
          <a:custGeom>
            <a:avLst/>
            <a:gdLst/>
            <a:ahLst/>
            <a:cxnLst/>
            <a:rect l="0" t="0" r="r" b="b"/>
            <a:pathLst>
              <a:path w="18880" h="27382">
                <a:moveTo>
                  <a:pt x="4" y="0"/>
                </a:moveTo>
                <a:lnTo>
                  <a:pt x="4" y="0"/>
                </a:lnTo>
                <a:cubicBezTo>
                  <a:pt x="4" y="0"/>
                  <a:pt x="3" y="0"/>
                  <a:pt x="2" y="1"/>
                </a:cubicBezTo>
                <a:lnTo>
                  <a:pt x="1" y="2"/>
                </a:lnTo>
                <a:cubicBezTo>
                  <a:pt x="0" y="3"/>
                  <a:pt x="0" y="4"/>
                  <a:pt x="0" y="4"/>
                </a:cubicBezTo>
                <a:lnTo>
                  <a:pt x="0" y="27376"/>
                </a:lnTo>
                <a:lnTo>
                  <a:pt x="0" y="27377"/>
                </a:lnTo>
                <a:cubicBezTo>
                  <a:pt x="0" y="27377"/>
                  <a:pt x="0" y="27378"/>
                  <a:pt x="1" y="27379"/>
                </a:cubicBezTo>
                <a:lnTo>
                  <a:pt x="2" y="27380"/>
                </a:lnTo>
                <a:cubicBezTo>
                  <a:pt x="3" y="27381"/>
                  <a:pt x="4" y="27381"/>
                  <a:pt x="4" y="27381"/>
                </a:cubicBezTo>
                <a:lnTo>
                  <a:pt x="18874" y="27381"/>
                </a:lnTo>
                <a:lnTo>
                  <a:pt x="18875" y="27381"/>
                </a:lnTo>
                <a:cubicBezTo>
                  <a:pt x="18875" y="27381"/>
                  <a:pt x="18876" y="27381"/>
                  <a:pt x="18877" y="27380"/>
                </a:cubicBezTo>
                <a:lnTo>
                  <a:pt x="18878" y="27379"/>
                </a:lnTo>
                <a:cubicBezTo>
                  <a:pt x="18879" y="27378"/>
                  <a:pt x="18879" y="27377"/>
                  <a:pt x="18879" y="27377"/>
                </a:cubicBezTo>
                <a:lnTo>
                  <a:pt x="18879" y="4"/>
                </a:lnTo>
                <a:lnTo>
                  <a:pt x="18879" y="4"/>
                </a:lnTo>
                <a:lnTo>
                  <a:pt x="18879" y="4"/>
                </a:lnTo>
                <a:cubicBezTo>
                  <a:pt x="18879" y="4"/>
                  <a:pt x="18879" y="3"/>
                  <a:pt x="18878" y="2"/>
                </a:cubicBezTo>
                <a:lnTo>
                  <a:pt x="18877" y="1"/>
                </a:lnTo>
                <a:cubicBezTo>
                  <a:pt x="18876" y="0"/>
                  <a:pt x="18875" y="0"/>
                  <a:pt x="18875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3"/>
          <p:cNvSpPr/>
          <p:nvPr/>
        </p:nvSpPr>
        <p:spPr>
          <a:xfrm>
            <a:off x="0" y="0"/>
            <a:ext cx="6796080" cy="9856800"/>
          </a:xfrm>
          <a:custGeom>
            <a:avLst/>
            <a:gdLst/>
            <a:ahLst/>
            <a:cxnLst/>
            <a:rect l="0" t="0" r="r" b="b"/>
            <a:pathLst>
              <a:path w="18880" h="27382">
                <a:moveTo>
                  <a:pt x="4" y="0"/>
                </a:moveTo>
                <a:lnTo>
                  <a:pt x="4" y="0"/>
                </a:lnTo>
                <a:cubicBezTo>
                  <a:pt x="4" y="0"/>
                  <a:pt x="3" y="0"/>
                  <a:pt x="2" y="1"/>
                </a:cubicBezTo>
                <a:lnTo>
                  <a:pt x="1" y="2"/>
                </a:lnTo>
                <a:cubicBezTo>
                  <a:pt x="0" y="3"/>
                  <a:pt x="0" y="4"/>
                  <a:pt x="0" y="4"/>
                </a:cubicBezTo>
                <a:lnTo>
                  <a:pt x="0" y="27376"/>
                </a:lnTo>
                <a:lnTo>
                  <a:pt x="0" y="27377"/>
                </a:lnTo>
                <a:cubicBezTo>
                  <a:pt x="0" y="27377"/>
                  <a:pt x="0" y="27378"/>
                  <a:pt x="1" y="27379"/>
                </a:cubicBezTo>
                <a:lnTo>
                  <a:pt x="2" y="27380"/>
                </a:lnTo>
                <a:cubicBezTo>
                  <a:pt x="3" y="27381"/>
                  <a:pt x="4" y="27381"/>
                  <a:pt x="4" y="27381"/>
                </a:cubicBezTo>
                <a:lnTo>
                  <a:pt x="18874" y="27381"/>
                </a:lnTo>
                <a:lnTo>
                  <a:pt x="18875" y="27381"/>
                </a:lnTo>
                <a:cubicBezTo>
                  <a:pt x="18875" y="27381"/>
                  <a:pt x="18876" y="27381"/>
                  <a:pt x="18877" y="27380"/>
                </a:cubicBezTo>
                <a:lnTo>
                  <a:pt x="18878" y="27379"/>
                </a:lnTo>
                <a:cubicBezTo>
                  <a:pt x="18879" y="27378"/>
                  <a:pt x="18879" y="27377"/>
                  <a:pt x="18879" y="27377"/>
                </a:cubicBezTo>
                <a:lnTo>
                  <a:pt x="18879" y="4"/>
                </a:lnTo>
                <a:lnTo>
                  <a:pt x="18879" y="4"/>
                </a:lnTo>
                <a:lnTo>
                  <a:pt x="18879" y="4"/>
                </a:lnTo>
                <a:cubicBezTo>
                  <a:pt x="18879" y="4"/>
                  <a:pt x="18879" y="3"/>
                  <a:pt x="18878" y="2"/>
                </a:cubicBezTo>
                <a:lnTo>
                  <a:pt x="18877" y="1"/>
                </a:lnTo>
                <a:cubicBezTo>
                  <a:pt x="18876" y="0"/>
                  <a:pt x="18875" y="0"/>
                  <a:pt x="18875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4"/>
          <p:cNvSpPr/>
          <p:nvPr/>
        </p:nvSpPr>
        <p:spPr>
          <a:xfrm>
            <a:off x="0" y="0"/>
            <a:ext cx="6796080" cy="9856800"/>
          </a:xfrm>
          <a:custGeom>
            <a:avLst/>
            <a:gdLst/>
            <a:ahLst/>
            <a:cxnLst/>
            <a:rect l="0" t="0" r="r" b="b"/>
            <a:pathLst>
              <a:path w="18880" h="27382">
                <a:moveTo>
                  <a:pt x="4" y="0"/>
                </a:moveTo>
                <a:lnTo>
                  <a:pt x="4" y="0"/>
                </a:lnTo>
                <a:cubicBezTo>
                  <a:pt x="4" y="0"/>
                  <a:pt x="3" y="0"/>
                  <a:pt x="2" y="1"/>
                </a:cubicBezTo>
                <a:lnTo>
                  <a:pt x="1" y="2"/>
                </a:lnTo>
                <a:cubicBezTo>
                  <a:pt x="0" y="3"/>
                  <a:pt x="0" y="4"/>
                  <a:pt x="0" y="4"/>
                </a:cubicBezTo>
                <a:lnTo>
                  <a:pt x="0" y="27376"/>
                </a:lnTo>
                <a:lnTo>
                  <a:pt x="0" y="27377"/>
                </a:lnTo>
                <a:cubicBezTo>
                  <a:pt x="0" y="27377"/>
                  <a:pt x="0" y="27378"/>
                  <a:pt x="1" y="27379"/>
                </a:cubicBezTo>
                <a:lnTo>
                  <a:pt x="2" y="27380"/>
                </a:lnTo>
                <a:cubicBezTo>
                  <a:pt x="3" y="27381"/>
                  <a:pt x="4" y="27381"/>
                  <a:pt x="4" y="27381"/>
                </a:cubicBezTo>
                <a:lnTo>
                  <a:pt x="18874" y="27381"/>
                </a:lnTo>
                <a:lnTo>
                  <a:pt x="18875" y="27381"/>
                </a:lnTo>
                <a:cubicBezTo>
                  <a:pt x="18875" y="27381"/>
                  <a:pt x="18876" y="27381"/>
                  <a:pt x="18877" y="27380"/>
                </a:cubicBezTo>
                <a:lnTo>
                  <a:pt x="18878" y="27379"/>
                </a:lnTo>
                <a:cubicBezTo>
                  <a:pt x="18879" y="27378"/>
                  <a:pt x="18879" y="27377"/>
                  <a:pt x="18879" y="27377"/>
                </a:cubicBezTo>
                <a:lnTo>
                  <a:pt x="18879" y="4"/>
                </a:lnTo>
                <a:lnTo>
                  <a:pt x="18879" y="4"/>
                </a:lnTo>
                <a:lnTo>
                  <a:pt x="18879" y="4"/>
                </a:lnTo>
                <a:cubicBezTo>
                  <a:pt x="18879" y="4"/>
                  <a:pt x="18879" y="3"/>
                  <a:pt x="18878" y="2"/>
                </a:cubicBezTo>
                <a:lnTo>
                  <a:pt x="18877" y="1"/>
                </a:lnTo>
                <a:cubicBezTo>
                  <a:pt x="18876" y="0"/>
                  <a:pt x="18875" y="0"/>
                  <a:pt x="18875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5"/>
          <p:cNvSpPr/>
          <p:nvPr/>
        </p:nvSpPr>
        <p:spPr>
          <a:xfrm>
            <a:off x="0" y="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6"/>
          <p:cNvSpPr/>
          <p:nvPr/>
        </p:nvSpPr>
        <p:spPr>
          <a:xfrm>
            <a:off x="3851280" y="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PlaceHolder 7"/>
          <p:cNvSpPr>
            <a:spLocks noGrp="1" noRot="1" noChangeAspect="1"/>
          </p:cNvSpPr>
          <p:nvPr>
            <p:ph type="sldImg"/>
          </p:nvPr>
        </p:nvSpPr>
        <p:spPr>
          <a:xfrm>
            <a:off x="934560" y="739440"/>
            <a:ext cx="4923000" cy="369144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r>
              <a:rPr lang="de-DE" sz="2100" b="0" strike="noStrike" spc="-1">
                <a:solidFill>
                  <a:srgbClr val="000000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50" name="PlaceHolder 8"/>
          <p:cNvSpPr>
            <a:spLocks noGrp="1"/>
          </p:cNvSpPr>
          <p:nvPr>
            <p:ph type="body"/>
          </p:nvPr>
        </p:nvSpPr>
        <p:spPr>
          <a:xfrm>
            <a:off x="906120" y="4681440"/>
            <a:ext cx="4979880" cy="443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Format der Notizen mittels Klicken bearbeiten</a:t>
            </a:r>
          </a:p>
        </p:txBody>
      </p:sp>
      <p:sp>
        <p:nvSpPr>
          <p:cNvPr id="51" name="CustomShape 9"/>
          <p:cNvSpPr/>
          <p:nvPr/>
        </p:nvSpPr>
        <p:spPr>
          <a:xfrm>
            <a:off x="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PlaceHolder 10"/>
          <p:cNvSpPr>
            <a:spLocks noGrp="1"/>
          </p:cNvSpPr>
          <p:nvPr>
            <p:ph type="sldNum"/>
          </p:nvPr>
        </p:nvSpPr>
        <p:spPr>
          <a:xfrm>
            <a:off x="3850920" y="9362880"/>
            <a:ext cx="2941560" cy="48924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E37AFAF6-6C65-44CD-8866-4CAD2BB7D960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‹Nr.›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85128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7F9F54FF-8FDA-4077-9F9A-37EFCB8FBC92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1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934920" y="739800"/>
            <a:ext cx="4927680" cy="369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906480" y="4681080"/>
            <a:ext cx="4984560" cy="443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84984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A5333ECD-5B51-4CA5-B948-222918E88763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934920" y="739800"/>
            <a:ext cx="4927680" cy="369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906480" y="4681080"/>
            <a:ext cx="4984560" cy="443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84984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A81C633A-E6DE-40C3-9AE9-47CE5F9B69B7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3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934920" y="739800"/>
            <a:ext cx="4927680" cy="369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906480" y="4681080"/>
            <a:ext cx="4984560" cy="443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84984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DB34D90F-66F1-4308-B524-3A61C013707F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4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934920" y="739800"/>
            <a:ext cx="4927680" cy="369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906480" y="4681080"/>
            <a:ext cx="4984560" cy="443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84984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78BD594C-B554-435A-9752-7F903DDC217B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934920" y="739800"/>
            <a:ext cx="4927680" cy="369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906480" y="4681080"/>
            <a:ext cx="4984560" cy="443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3849840" y="9363240"/>
            <a:ext cx="2946240" cy="493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2353F288-69E7-4300-9619-C4360F8535B2}" type="slidenum">
              <a:rPr lang="en-GB" sz="1200" b="1" strike="noStrike" spc="-1">
                <a:solidFill>
                  <a:srgbClr val="000000"/>
                </a:solidFill>
                <a:latin typeface="Arial"/>
              </a:rPr>
              <a:t>6</a:t>
            </a:fld>
            <a:endParaRPr lang="de-DE" sz="12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934920" y="739800"/>
            <a:ext cx="4927680" cy="369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906480" y="4681080"/>
            <a:ext cx="4984560" cy="443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822492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6840" y="3803400"/>
            <a:ext cx="822492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1720" y="167652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6840" y="380340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1720" y="380340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264816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7840" y="1676520"/>
            <a:ext cx="264816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18840" y="1676520"/>
            <a:ext cx="264816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6840" y="3803400"/>
            <a:ext cx="264816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7840" y="3803400"/>
            <a:ext cx="264816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18840" y="3803400"/>
            <a:ext cx="264816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6840" y="1676520"/>
            <a:ext cx="8224920" cy="40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marL="342720" algn="ctr"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8224920" cy="40712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4013640" cy="40712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1720" y="1676520"/>
            <a:ext cx="4013640" cy="40712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380520" y="456480"/>
            <a:ext cx="5862600" cy="386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marL="342720" algn="ctr"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1720" y="1676520"/>
            <a:ext cx="4013640" cy="40712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6840" y="380340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4013640" cy="40712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1720" y="167652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1720" y="380340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de-DE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1720" y="1676520"/>
            <a:ext cx="401364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6840" y="3803400"/>
            <a:ext cx="8224920" cy="19418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de-DE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80520" y="456480"/>
            <a:ext cx="5862600" cy="83376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r>
              <a:rPr lang="de-DE" sz="21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676520"/>
            <a:ext cx="8224920" cy="407124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342720"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742680" lvl="1">
              <a:buClr>
                <a:srgbClr val="000000"/>
              </a:buClr>
              <a:buFont typeface="Times New Roman"/>
              <a:buChar char="–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143000" lvl="2">
              <a:buClr>
                <a:srgbClr val="000000"/>
              </a:buClr>
              <a:buFont typeface="Times New Roman"/>
              <a:buChar char="•"/>
              <a:tabLst>
                <a:tab pos="0" algn="l"/>
                <a:tab pos="204480" algn="l"/>
                <a:tab pos="653760" algn="l"/>
                <a:tab pos="1103040" algn="l"/>
                <a:tab pos="1552320" algn="l"/>
                <a:tab pos="2001600" algn="l"/>
                <a:tab pos="2450880" algn="l"/>
                <a:tab pos="2900160" algn="l"/>
                <a:tab pos="3349440" algn="l"/>
                <a:tab pos="3798720" algn="l"/>
                <a:tab pos="4248000" algn="l"/>
                <a:tab pos="4697280" algn="l"/>
                <a:tab pos="5146560" algn="l"/>
                <a:tab pos="5595840" algn="l"/>
                <a:tab pos="6045120" algn="l"/>
                <a:tab pos="6494400" algn="l"/>
                <a:tab pos="6943680" algn="l"/>
                <a:tab pos="7392960" algn="l"/>
                <a:tab pos="7842240" algn="l"/>
                <a:tab pos="8291160" algn="l"/>
                <a:tab pos="874044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600200" lvl="3">
              <a:buClr>
                <a:srgbClr val="000000"/>
              </a:buClr>
              <a:buFont typeface="Times New Roman"/>
              <a:buChar char="–"/>
              <a:tabLst>
                <a:tab pos="0" algn="l"/>
                <a:tab pos="196560" algn="l"/>
                <a:tab pos="645840" algn="l"/>
                <a:tab pos="1095120" algn="l"/>
                <a:tab pos="1544400" algn="l"/>
                <a:tab pos="1993680" algn="l"/>
                <a:tab pos="2442960" algn="l"/>
                <a:tab pos="2892240" algn="l"/>
                <a:tab pos="3341520" algn="l"/>
                <a:tab pos="3790800" algn="l"/>
                <a:tab pos="4240080" algn="l"/>
                <a:tab pos="4689360" algn="l"/>
                <a:tab pos="5138640" algn="l"/>
                <a:tab pos="5587920" algn="l"/>
                <a:tab pos="6037200" algn="l"/>
                <a:tab pos="6486480" algn="l"/>
                <a:tab pos="6935760" algn="l"/>
                <a:tab pos="7385040" algn="l"/>
                <a:tab pos="7833960" algn="l"/>
                <a:tab pos="8283240" algn="l"/>
                <a:tab pos="873252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057400" lvl="4"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057400" lvl="5"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057400" lvl="6"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2" name="CustomShape 3"/>
          <p:cNvSpPr/>
          <p:nvPr/>
        </p:nvSpPr>
        <p:spPr>
          <a:xfrm>
            <a:off x="685800" y="6477120"/>
            <a:ext cx="1905120" cy="460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124080" y="6477120"/>
            <a:ext cx="2895840" cy="460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476760"/>
            <a:ext cx="2129040" cy="4338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38C2A9BD-2969-4FB9-9188-971BC863DEF1}" type="slidenum">
              <a:rPr lang="en-GB" sz="2400" b="1" strike="noStrike" spc="-1">
                <a:solidFill>
                  <a:srgbClr val="000000"/>
                </a:solidFill>
                <a:latin typeface="Arial"/>
              </a:rPr>
              <a:t>‹Nr.›</a:t>
            </a:fld>
            <a:endParaRPr lang="de-DE" sz="24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0" y="6400800"/>
            <a:ext cx="457200" cy="457200"/>
          </a:xfrm>
          <a:prstGeom prst="rect">
            <a:avLst/>
          </a:prstGeom>
          <a:solidFill>
            <a:srgbClr val="FFCC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Grafik 5"/>
          <p:cNvPicPr/>
          <p:nvPr/>
        </p:nvPicPr>
        <p:blipFill>
          <a:blip r:embed="rId14"/>
          <a:stretch/>
        </p:blipFill>
        <p:spPr>
          <a:xfrm>
            <a:off x="6431040" y="0"/>
            <a:ext cx="2712960" cy="12002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380880" y="212760"/>
            <a:ext cx="5867640" cy="1082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>
              <a:lnSpc>
                <a:spcPts val="2563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Die bayerische Schule – </a:t>
            </a: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gegliedertes Schulsystem</a:t>
            </a:r>
            <a:endParaRPr lang="de-DE" sz="21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457200" y="1676520"/>
            <a:ext cx="8229600" cy="472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AFAFA"/>
              </a:gs>
              <a:gs pos="50000">
                <a:srgbClr val="D0D0D0"/>
              </a:gs>
              <a:gs pos="100000">
                <a:srgbClr val="FAFAFA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3"/>
          <p:cNvSpPr/>
          <p:nvPr/>
        </p:nvSpPr>
        <p:spPr>
          <a:xfrm>
            <a:off x="1682640" y="2690640"/>
            <a:ext cx="914400" cy="827280"/>
          </a:xfrm>
          <a:custGeom>
            <a:avLst/>
            <a:gdLst/>
            <a:ahLst/>
            <a:cxnLst/>
            <a:rect l="l" t="t" r="r" b="b"/>
            <a:pathLst>
              <a:path w="528" h="531">
                <a:moveTo>
                  <a:pt x="528" y="0"/>
                </a:moveTo>
                <a:lnTo>
                  <a:pt x="0" y="0"/>
                </a:lnTo>
                <a:lnTo>
                  <a:pt x="0" y="531"/>
                </a:lnTo>
              </a:path>
            </a:pathLst>
          </a:custGeom>
          <a:noFill/>
          <a:ln w="127080" cap="sq">
            <a:solidFill>
              <a:srgbClr val="C0C0C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4"/>
          <p:cNvSpPr/>
          <p:nvPr/>
        </p:nvSpPr>
        <p:spPr>
          <a:xfrm rot="16200000">
            <a:off x="1640520" y="4617000"/>
            <a:ext cx="914400" cy="826920"/>
          </a:xfrm>
          <a:custGeom>
            <a:avLst/>
            <a:gdLst/>
            <a:ahLst/>
            <a:cxnLst/>
            <a:rect l="l" t="t" r="r" b="b"/>
            <a:pathLst>
              <a:path w="528" h="531">
                <a:moveTo>
                  <a:pt x="528" y="0"/>
                </a:moveTo>
                <a:lnTo>
                  <a:pt x="0" y="0"/>
                </a:lnTo>
                <a:lnTo>
                  <a:pt x="0" y="531"/>
                </a:lnTo>
              </a:path>
            </a:pathLst>
          </a:custGeom>
          <a:noFill/>
          <a:ln w="127080" cap="sq">
            <a:solidFill>
              <a:srgbClr val="C0C0C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5"/>
          <p:cNvSpPr/>
          <p:nvPr/>
        </p:nvSpPr>
        <p:spPr>
          <a:xfrm>
            <a:off x="6534000" y="2690640"/>
            <a:ext cx="914400" cy="827280"/>
          </a:xfrm>
          <a:custGeom>
            <a:avLst/>
            <a:gdLst/>
            <a:ahLst/>
            <a:cxnLst/>
            <a:rect l="l" t="t" r="r" b="b"/>
            <a:pathLst>
              <a:path w="576" h="521">
                <a:moveTo>
                  <a:pt x="0" y="0"/>
                </a:moveTo>
                <a:lnTo>
                  <a:pt x="576" y="0"/>
                </a:lnTo>
                <a:lnTo>
                  <a:pt x="576" y="521"/>
                </a:lnTo>
              </a:path>
            </a:pathLst>
          </a:custGeom>
          <a:noFill/>
          <a:ln w="127080" cap="sq">
            <a:solidFill>
              <a:srgbClr val="C0C0C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6"/>
          <p:cNvSpPr/>
          <p:nvPr/>
        </p:nvSpPr>
        <p:spPr>
          <a:xfrm rot="5400000" flipH="1">
            <a:off x="6579360" y="4615560"/>
            <a:ext cx="914400" cy="827280"/>
          </a:xfrm>
          <a:custGeom>
            <a:avLst/>
            <a:gdLst/>
            <a:ahLst/>
            <a:cxnLst/>
            <a:rect l="l" t="t" r="r" b="b"/>
            <a:pathLst>
              <a:path w="528" h="531">
                <a:moveTo>
                  <a:pt x="528" y="0"/>
                </a:moveTo>
                <a:lnTo>
                  <a:pt x="0" y="0"/>
                </a:lnTo>
                <a:lnTo>
                  <a:pt x="0" y="531"/>
                </a:lnTo>
              </a:path>
            </a:pathLst>
          </a:custGeom>
          <a:noFill/>
          <a:ln w="127080" cap="sq">
            <a:solidFill>
              <a:srgbClr val="C0C0C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CustomShape 7"/>
          <p:cNvSpPr/>
          <p:nvPr/>
        </p:nvSpPr>
        <p:spPr>
          <a:xfrm>
            <a:off x="2514600" y="2133720"/>
            <a:ext cx="4114800" cy="1143000"/>
          </a:xfrm>
          <a:prstGeom prst="rect">
            <a:avLst/>
          </a:prstGeom>
          <a:solidFill>
            <a:srgbClr val="0060B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Die Realschule vermittelt eine erweiterte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Allgemeinbildung und unterstützt die 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Schülerinnen und Schüler bei der beruf-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lichen Orientierung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CustomShape 8"/>
          <p:cNvSpPr/>
          <p:nvPr/>
        </p:nvSpPr>
        <p:spPr>
          <a:xfrm>
            <a:off x="2516040" y="4913280"/>
            <a:ext cx="4114800" cy="1143000"/>
          </a:xfrm>
          <a:prstGeom prst="rect">
            <a:avLst/>
          </a:prstGeom>
          <a:solidFill>
            <a:srgbClr val="00A04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Der Unterricht in der Realschule ist 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deshalb geprägt von einer engen Verbindung 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500" b="1" strike="noStrike" spc="-1">
                <a:solidFill>
                  <a:srgbClr val="FFFFFF"/>
                </a:solidFill>
                <a:latin typeface="Arial"/>
              </a:rPr>
              <a:t>  von Theorie und Praxis</a:t>
            </a:r>
            <a:endParaRPr lang="de-DE" sz="1500" b="1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Grafik 60"/>
          <p:cNvPicPr/>
          <p:nvPr/>
        </p:nvPicPr>
        <p:blipFill>
          <a:blip r:embed="rId3"/>
          <a:stretch/>
        </p:blipFill>
        <p:spPr>
          <a:xfrm>
            <a:off x="868320" y="3508200"/>
            <a:ext cx="1633680" cy="1182960"/>
          </a:xfrm>
          <a:prstGeom prst="rect">
            <a:avLst/>
          </a:prstGeom>
          <a:ln w="0">
            <a:noFill/>
          </a:ln>
        </p:spPr>
      </p:pic>
      <p:pic>
        <p:nvPicPr>
          <p:cNvPr id="62" name="Grafik 61"/>
          <p:cNvPicPr/>
          <p:nvPr/>
        </p:nvPicPr>
        <p:blipFill>
          <a:blip r:embed="rId4"/>
          <a:stretch/>
        </p:blipFill>
        <p:spPr>
          <a:xfrm>
            <a:off x="6634080" y="3513240"/>
            <a:ext cx="1633680" cy="1182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380880" y="457200"/>
            <a:ext cx="5867640" cy="838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>
              <a:lnSpc>
                <a:spcPts val="2563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Anforderungen der Realschule:</a:t>
            </a: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Schwerpunkte</a:t>
            </a:r>
            <a:endParaRPr lang="de-DE" sz="21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457200" y="1676520"/>
            <a:ext cx="8229600" cy="472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AFAFA"/>
              </a:gs>
              <a:gs pos="50000">
                <a:srgbClr val="D0D0D0"/>
              </a:gs>
              <a:gs pos="100000">
                <a:srgbClr val="FAFAFA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193320" indent="-190440">
              <a:lnSpc>
                <a:spcPts val="18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2400" b="1" strike="noStrike" spc="-1">
              <a:solidFill>
                <a:srgbClr val="000000"/>
              </a:solidFill>
              <a:latin typeface="Arial"/>
            </a:endParaRPr>
          </a:p>
          <a:p>
            <a:pPr marL="193320" indent="-190440">
              <a:lnSpc>
                <a:spcPts val="1800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 	Sehr gute Ausbildung folgender Faktoren: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Lern- und Anstrengungsbereitschaft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Motivation</a:t>
            </a: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  <a:p>
            <a:pPr marL="193320" indent="-190440">
              <a:lnSpc>
                <a:spcPct val="75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  <a:p>
            <a:pPr marL="193320" indent="-190440">
              <a:lnSpc>
                <a:spcPts val="1800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 	Gute Ausbildung folgender Faktoren:	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Gedächtnis, Konzentration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Arbeitstempo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Ausdauer, Belastbarkeit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Ertragen von Misserfolgen</a:t>
            </a: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  <a:p>
            <a:pPr marL="193320" indent="-190440">
              <a:lnSpc>
                <a:spcPct val="75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  <a:p>
            <a:pPr marL="193320" indent="-190440">
              <a:lnSpc>
                <a:spcPts val="1800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 	Gute bis durchschnittliche Ausbildung folgender Faktoren: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Intellektuelle Leistungsfähigkeit 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Auffassungsgabe, Abstraktionsfähigkeit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Sprachliche Ausdrucksfähigkeit</a:t>
            </a:r>
            <a:r>
              <a:t/>
            </a:r>
            <a:br/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en-GB" sz="1400" b="1" strike="noStrike" spc="-1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400" b="1" strike="noStrike" spc="-1">
                <a:solidFill>
                  <a:srgbClr val="000000"/>
                </a:solidFill>
                <a:latin typeface="Arial"/>
              </a:rPr>
              <a:t>	Allgemeinbildung</a:t>
            </a: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770040" y="5478480"/>
            <a:ext cx="7543800" cy="611280"/>
          </a:xfrm>
          <a:prstGeom prst="rect">
            <a:avLst/>
          </a:prstGeom>
          <a:solidFill>
            <a:srgbClr val="00A04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>
              <a:lnSpc>
                <a:spcPts val="18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2400" b="1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ts val="18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400" b="1" strike="noStrike" spc="-1">
                <a:solidFill>
                  <a:srgbClr val="FFFFFF"/>
                </a:solidFill>
                <a:latin typeface="Arial"/>
              </a:rPr>
              <a:t>Geringere Mängel in einzelnen dieser Bereiche können durch erheblich über dem </a:t>
            </a: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ts val="18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1400" b="1" strike="noStrike" spc="-1">
                <a:solidFill>
                  <a:srgbClr val="FFFFFF"/>
                </a:solidFill>
                <a:latin typeface="Arial"/>
              </a:rPr>
              <a:t>Durchschnitt liegende Ausprägungen in anderen Bereichen ausgeglichen werden. </a:t>
            </a: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ts val="18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1400" b="1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380880" y="457200"/>
            <a:ext cx="5867640" cy="838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>
              <a:lnSpc>
                <a:spcPts val="2563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Anforderungen der Realschule:</a:t>
            </a: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Was ist anders?</a:t>
            </a:r>
            <a:endParaRPr lang="de-DE" sz="21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457200" y="1676520"/>
            <a:ext cx="8229600" cy="472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AFAFA"/>
              </a:gs>
              <a:gs pos="50000">
                <a:srgbClr val="D0D0D0"/>
              </a:gs>
              <a:gs pos="100000">
                <a:srgbClr val="FAFAFA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193320" indent="-150480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ct val="100000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viele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gute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Schülerinnen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und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Schüler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, 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ts val="1962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	die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leistungsfähig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und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leistungsorientiert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sind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ts val="1962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Konkurrenzsituation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die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gute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Schülerin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/der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gute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Schüler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der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Grundschule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ist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hier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nur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eine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/r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unter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vielen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								</a:t>
            </a:r>
            <a:endParaRPr lang="en-GB" sz="1500" b="1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ts val="1962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500" b="1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smtClean="0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Umgang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mit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Misserfolgen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schlechten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Noten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Fachlehrersystem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größere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Zahl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von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Lehrkräften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häufiger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Wechsel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unterschiedliche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Charaktere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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Fachraumsystem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häufiger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Wechsel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des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Unterrichtsraumes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Fachräume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)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				</a:t>
            </a:r>
            <a:endParaRPr lang="en-GB" sz="1500" b="1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ts val="1962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500" b="1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 smtClean="0">
                <a:solidFill>
                  <a:srgbClr val="00A040"/>
                </a:solidFill>
                <a:latin typeface="Wingdings"/>
              </a:rPr>
              <a:t> 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mehr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Selbstständigkeit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selbstorganisiertes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Lernen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) und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Eigenverantwortung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		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sowie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Alltagskompetenzen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wie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z.B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.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analoge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Uhr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lesen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können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öffentliche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 		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Verkehr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smittel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benutzen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können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Fähigkeit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Informationen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zu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beschaffen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, 		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Vorbereitung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auf den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Schulalltag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(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Tasche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packen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en-GB" sz="1500" b="1" spc="-1" dirty="0" err="1" smtClean="0">
                <a:solidFill>
                  <a:srgbClr val="000000"/>
                </a:solidFill>
                <a:latin typeface="Arial"/>
              </a:rPr>
              <a:t>Hausaufgaben</a:t>
            </a:r>
            <a:r>
              <a:rPr lang="en-GB" sz="1500" b="1" spc="-1" dirty="0" smtClean="0">
                <a:solidFill>
                  <a:srgbClr val="000000"/>
                </a:solidFill>
                <a:latin typeface="Arial"/>
              </a:rPr>
              <a:t>, …) etc.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ts val="1962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dirty="0"/>
              <a:t/>
            </a:r>
            <a:br>
              <a:rPr dirty="0"/>
            </a:b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193320" indent="-150480">
              <a:lnSpc>
                <a:spcPts val="1962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  <a:tab pos="9240480" algn="l"/>
                <a:tab pos="9689760" algn="l"/>
                <a:tab pos="10139040" algn="l"/>
                <a:tab pos="1058832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380880" y="457200"/>
            <a:ext cx="5867640" cy="838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>
              <a:lnSpc>
                <a:spcPts val="2563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Wahlpflichtfächergruppen</a:t>
            </a:r>
            <a:endParaRPr lang="de-DE" sz="21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457200" y="1676520"/>
            <a:ext cx="8229600" cy="472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AFAFA"/>
              </a:gs>
              <a:gs pos="50000">
                <a:srgbClr val="D0D0D0"/>
              </a:gs>
              <a:gs pos="100000">
                <a:srgbClr val="FAFAFA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3" name="Grafik 72"/>
          <p:cNvPicPr/>
          <p:nvPr/>
        </p:nvPicPr>
        <p:blipFill>
          <a:blip r:embed="rId3"/>
          <a:stretch/>
        </p:blipFill>
        <p:spPr>
          <a:xfrm>
            <a:off x="865080" y="2075040"/>
            <a:ext cx="7413840" cy="4044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380880" y="457200"/>
            <a:ext cx="5867640" cy="838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>
              <a:lnSpc>
                <a:spcPts val="2563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Kein Abschluss ohne Anschluss</a:t>
            </a:r>
            <a:endParaRPr lang="de-DE" sz="21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457200" y="1676520"/>
            <a:ext cx="8229600" cy="472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AFAFA"/>
              </a:gs>
              <a:gs pos="50000">
                <a:srgbClr val="D0D0D0"/>
              </a:gs>
              <a:gs pos="100000">
                <a:srgbClr val="FAFAFA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6" name="Grafik 75"/>
          <p:cNvPicPr/>
          <p:nvPr/>
        </p:nvPicPr>
        <p:blipFill>
          <a:blip r:embed="rId3"/>
          <a:stretch/>
        </p:blipFill>
        <p:spPr>
          <a:xfrm>
            <a:off x="849240" y="1898640"/>
            <a:ext cx="7445520" cy="4194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0880" y="457200"/>
            <a:ext cx="5867640" cy="838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>
              <a:lnSpc>
                <a:spcPts val="2563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t/>
            </a:r>
            <a:br/>
            <a:r>
              <a:rPr lang="en-GB" sz="2100" b="1" strike="noStrike" spc="-1">
                <a:solidFill>
                  <a:srgbClr val="000000"/>
                </a:solidFill>
                <a:latin typeface="Arial"/>
              </a:rPr>
              <a:t>Unterlagen zur Anmeldung</a:t>
            </a:r>
            <a:endParaRPr lang="de-DE" sz="2100" b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457200" y="1676520"/>
            <a:ext cx="8229600" cy="472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AFAFA"/>
              </a:gs>
              <a:gs pos="50000">
                <a:srgbClr val="D0D0D0"/>
              </a:gs>
              <a:gs pos="100000">
                <a:srgbClr val="FAFAFA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2377800" indent="-2374920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indent="-2374920">
              <a:lnSpc>
                <a:spcPts val="1962"/>
              </a:lnSpc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>
                <a:solidFill>
                  <a:srgbClr val="00A04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Übertrittszeugnis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(Original) der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Grundschule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indent="-2374920">
              <a:lnSpc>
                <a:spcPts val="1962"/>
              </a:lnSpc>
              <a:spcBef>
                <a:spcPts val="1397"/>
              </a:spcBef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>
                <a:solidFill>
                  <a:srgbClr val="00A04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Geburtsschein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oder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Geburtsurkunde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Impfpass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indent="-2374920">
              <a:lnSpc>
                <a:spcPts val="1962"/>
              </a:lnSpc>
              <a:spcBef>
                <a:spcPts val="1397"/>
              </a:spcBef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>
                <a:solidFill>
                  <a:srgbClr val="00A04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Zeugnisse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von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früher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besuchten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Schulen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(falls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Übertritt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nicht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smtClean="0">
                <a:solidFill>
                  <a:srgbClr val="000000"/>
                </a:solidFill>
                <a:latin typeface="Arial"/>
              </a:rPr>
              <a:t>von </a:t>
            </a:r>
            <a:r>
              <a:rPr lang="en-GB" sz="1500" b="1" strike="noStrike" spc="-1" dirty="0" err="1" smtClean="0">
                <a:solidFill>
                  <a:srgbClr val="000000"/>
                </a:solidFill>
                <a:latin typeface="Arial"/>
              </a:rPr>
              <a:t>Grundschule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)‏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indent="-2374920">
              <a:lnSpc>
                <a:spcPts val="1962"/>
              </a:lnSpc>
              <a:spcBef>
                <a:spcPts val="1397"/>
              </a:spcBef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>
                <a:solidFill>
                  <a:srgbClr val="00A04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ggf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Sorgerechtsbeschluss</a:t>
            </a:r>
            <a:endParaRPr lang="de-DE" sz="15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indent="-2374920">
              <a:lnSpc>
                <a:spcPts val="1962"/>
              </a:lnSpc>
              <a:spcBef>
                <a:spcPts val="1123"/>
              </a:spcBef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500" b="1" strike="noStrike" spc="-1" dirty="0">
                <a:solidFill>
                  <a:srgbClr val="00A040"/>
                </a:solidFill>
                <a:latin typeface="Wingdings"/>
              </a:rPr>
              <a:t>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>
                <a:solidFill>
                  <a:srgbClr val="00A040"/>
                </a:solidFill>
                <a:latin typeface="Arial"/>
              </a:rPr>
              <a:t>	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eventuell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Bestätigung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einer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LRS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oder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500" b="1" strike="noStrike" spc="-1" dirty="0" err="1">
                <a:solidFill>
                  <a:srgbClr val="000000"/>
                </a:solidFill>
                <a:latin typeface="Arial"/>
              </a:rPr>
              <a:t>Legasthenie</a:t>
            </a: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*</a:t>
            </a:r>
            <a:r>
              <a:rPr dirty="0"/>
              <a:t/>
            </a:r>
            <a:br>
              <a:rPr dirty="0"/>
            </a:br>
            <a:r>
              <a:rPr lang="en-GB" sz="15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(*</a:t>
            </a:r>
            <a:r>
              <a:rPr lang="en-GB" sz="1200" b="1" strike="noStrike" spc="-1" dirty="0" err="1">
                <a:solidFill>
                  <a:srgbClr val="000000"/>
                </a:solidFill>
                <a:latin typeface="Arial"/>
              </a:rPr>
              <a:t>nach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200" b="1" strike="noStrike" spc="-1" dirty="0" err="1">
                <a:solidFill>
                  <a:srgbClr val="000000"/>
                </a:solidFill>
                <a:latin typeface="Arial"/>
              </a:rPr>
              <a:t>dem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200" b="1" strike="noStrike" spc="-1" dirty="0" err="1">
                <a:solidFill>
                  <a:srgbClr val="000000"/>
                </a:solidFill>
                <a:latin typeface="Arial"/>
              </a:rPr>
              <a:t>Übertritt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200" b="1" strike="noStrike" spc="-1" dirty="0" smtClean="0">
                <a:solidFill>
                  <a:srgbClr val="000000"/>
                </a:solidFill>
                <a:latin typeface="Arial"/>
              </a:rPr>
              <a:t>von den </a:t>
            </a:r>
            <a:r>
              <a:rPr lang="en-GB" sz="1200" b="1" strike="noStrike" spc="-1" dirty="0" err="1" smtClean="0">
                <a:solidFill>
                  <a:srgbClr val="000000"/>
                </a:solidFill>
                <a:latin typeface="Arial"/>
              </a:rPr>
              <a:t>SchulpsychologInnen</a:t>
            </a:r>
            <a:r>
              <a:rPr lang="en-GB" sz="1200" b="1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der </a:t>
            </a:r>
            <a:r>
              <a:rPr lang="en-GB" sz="1200" b="1" strike="noStrike" spc="-1" dirty="0" err="1">
                <a:solidFill>
                  <a:srgbClr val="000000"/>
                </a:solidFill>
                <a:latin typeface="Arial"/>
              </a:rPr>
              <a:t>Realschule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	</a:t>
            </a:r>
            <a:r>
              <a:rPr lang="en-GB" sz="1200" b="1" strike="noStrike" spc="-1" dirty="0" err="1">
                <a:solidFill>
                  <a:srgbClr val="000000"/>
                </a:solidFill>
                <a:latin typeface="Arial"/>
              </a:rPr>
              <a:t>bestätigen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200" b="1" strike="noStrike" spc="-1" dirty="0" err="1">
                <a:solidFill>
                  <a:srgbClr val="000000"/>
                </a:solidFill>
                <a:latin typeface="Arial"/>
              </a:rPr>
              <a:t>lassen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)‏</a:t>
            </a:r>
            <a:endParaRPr lang="de-DE" sz="12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lvl="7" indent="-2374920">
              <a:lnSpc>
                <a:spcPts val="1962"/>
              </a:lnSpc>
              <a:spcBef>
                <a:spcPts val="1123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endParaRPr lang="de-DE" sz="1200" b="1" strike="noStrike" spc="-1" dirty="0">
              <a:solidFill>
                <a:srgbClr val="000000"/>
              </a:solidFill>
              <a:latin typeface="Arial"/>
            </a:endParaRPr>
          </a:p>
          <a:p>
            <a:pPr marL="2377800" lvl="0" indent="-2374920">
              <a:lnSpc>
                <a:spcPts val="1962"/>
              </a:lnSpc>
              <a:spcBef>
                <a:spcPts val="1123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447480" algn="l"/>
                <a:tab pos="896760" algn="l"/>
                <a:tab pos="1346040" algn="l"/>
                <a:tab pos="1795320" algn="l"/>
                <a:tab pos="2244600" algn="l"/>
                <a:tab pos="2693880" algn="l"/>
                <a:tab pos="3143160" algn="l"/>
                <a:tab pos="3592440" algn="l"/>
                <a:tab pos="4041720" algn="l"/>
                <a:tab pos="4491000" algn="l"/>
                <a:tab pos="4940280" algn="l"/>
                <a:tab pos="5389560" algn="l"/>
                <a:tab pos="5838480" algn="l"/>
                <a:tab pos="6287760" algn="l"/>
                <a:tab pos="6737040" algn="l"/>
                <a:tab pos="7186320" algn="l"/>
                <a:tab pos="7635600" algn="l"/>
                <a:tab pos="8084880" algn="l"/>
                <a:tab pos="8534160" algn="l"/>
                <a:tab pos="8983440" algn="l"/>
              </a:tabLst>
            </a:pPr>
            <a:endParaRPr lang="de-DE" sz="12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Grafik 78"/>
          <p:cNvPicPr/>
          <p:nvPr/>
        </p:nvPicPr>
        <p:blipFill>
          <a:blip r:embed="rId3"/>
          <a:stretch/>
        </p:blipFill>
        <p:spPr>
          <a:xfrm>
            <a:off x="6469812" y="1676520"/>
            <a:ext cx="2151000" cy="1428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1080000" y="2395080"/>
            <a:ext cx="8224200" cy="351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AKR-Termine:</a:t>
            </a:r>
          </a:p>
          <a:p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Info-Abend 		    </a:t>
            </a: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</a:rPr>
              <a:t>Mo </a:t>
            </a:r>
            <a:r>
              <a:rPr lang="de-DE" sz="2400" b="1" spc="-1" dirty="0" smtClean="0">
                <a:solidFill>
                  <a:srgbClr val="000000"/>
                </a:solidFill>
                <a:latin typeface="Arial"/>
              </a:rPr>
              <a:t>27</a:t>
            </a: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</a:rPr>
              <a:t>.01.2025, </a:t>
            </a:r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19:00 Uhr</a:t>
            </a:r>
          </a:p>
          <a:p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Einschreibung	    Mo </a:t>
            </a: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</a:rPr>
              <a:t>05.05.2025 </a:t>
            </a:r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– Fr </a:t>
            </a:r>
            <a:r>
              <a:rPr lang="de-DE" sz="2400" b="1" spc="-1" dirty="0" smtClean="0">
                <a:solidFill>
                  <a:srgbClr val="000000"/>
                </a:solidFill>
                <a:latin typeface="Arial"/>
              </a:rPr>
              <a:t>09</a:t>
            </a: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</a:rPr>
              <a:t>.05.2025</a:t>
            </a:r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de-DE" sz="2400" b="1" spc="-1" dirty="0" smtClean="0">
                <a:solidFill>
                  <a:srgbClr val="000000"/>
                </a:solidFill>
              </a:rPr>
              <a:t>(online)		</a:t>
            </a:r>
          </a:p>
          <a:p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Probeunterricht   </a:t>
            </a: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</a:rPr>
              <a:t>	Di 13.05.2025 </a:t>
            </a:r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bis </a:t>
            </a:r>
            <a:r>
              <a:rPr lang="de-DE" sz="2400" b="1" spc="-1" dirty="0" smtClean="0">
                <a:solidFill>
                  <a:srgbClr val="000000"/>
                </a:solidFill>
                <a:latin typeface="Arial"/>
              </a:rPr>
              <a:t>Do</a:t>
            </a: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</a:rPr>
              <a:t> 15.05.2025 				</a:t>
            </a:r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 dirty="0">
                <a:solidFill>
                  <a:srgbClr val="000000"/>
                </a:solidFill>
                <a:latin typeface="Arial"/>
              </a:rPr>
              <a:t>						</a:t>
            </a:r>
          </a:p>
          <a:p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  <a:p>
            <a:endParaRPr lang="de-DE" sz="2400" b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1584000" y="2376000"/>
            <a:ext cx="5098680" cy="31748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de-DE" sz="2400" b="1" strike="noStrike" spc="-1">
                <a:solidFill>
                  <a:srgbClr val="000000"/>
                </a:solidFill>
                <a:latin typeface="Arial"/>
              </a:rPr>
              <a:t>Adressen im Netz:</a:t>
            </a:r>
          </a:p>
          <a:p>
            <a:endParaRPr lang="de-DE" sz="2400" b="1" strike="noStrike" spc="-1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>
                <a:solidFill>
                  <a:srgbClr val="000000"/>
                </a:solidFill>
                <a:latin typeface="Arial"/>
              </a:rPr>
              <a:t>muenchen.de &gt; Bildungsberatung</a:t>
            </a:r>
          </a:p>
          <a:p>
            <a:endParaRPr lang="de-DE" sz="2400" b="1" strike="noStrike" spc="-1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>
                <a:solidFill>
                  <a:srgbClr val="000000"/>
                </a:solidFill>
                <a:latin typeface="Arial"/>
              </a:rPr>
              <a:t>km.bayern.de</a:t>
            </a:r>
          </a:p>
          <a:p>
            <a:endParaRPr lang="de-DE" sz="2400" b="1" strike="noStrike" spc="-1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>
                <a:solidFill>
                  <a:srgbClr val="000000"/>
                </a:solidFill>
                <a:latin typeface="Arial"/>
              </a:rPr>
              <a:t>schulberatung.bayern.de</a:t>
            </a:r>
          </a:p>
          <a:p>
            <a:endParaRPr lang="de-DE" sz="2400" b="1" strike="noStrike" spc="-1">
              <a:solidFill>
                <a:srgbClr val="000000"/>
              </a:solidFill>
              <a:latin typeface="Arial"/>
            </a:endParaRPr>
          </a:p>
          <a:p>
            <a:r>
              <a:rPr lang="de-DE" sz="2400" b="1" strike="noStrike" spc="-1">
                <a:solidFill>
                  <a:srgbClr val="000000"/>
                </a:solidFill>
                <a:latin typeface="Arial"/>
              </a:rPr>
              <a:t>meinbildungsweg.de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465</Words>
  <Application>Microsoft Office PowerPoint</Application>
  <PresentationFormat>Bildschirmpräsentation (4:3)</PresentationFormat>
  <Paragraphs>60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DejaVu Sans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Anita Eckerlein</dc:creator>
  <dc:description/>
  <cp:lastModifiedBy>Veronika Drescher</cp:lastModifiedBy>
  <cp:revision>20</cp:revision>
  <dcterms:modified xsi:type="dcterms:W3CDTF">2024-11-11T10:22:14Z</dcterms:modified>
  <dc:language>de-DE</dc:language>
</cp:coreProperties>
</file>