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  <p:sldId id="258" r:id="rId5"/>
    <p:sldId id="259" r:id="rId6"/>
    <p:sldId id="263" r:id="rId7"/>
    <p:sldId id="260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BF1"/>
    <a:srgbClr val="6C96F4"/>
    <a:srgbClr val="0C0C63"/>
    <a:srgbClr val="B3C9F9"/>
    <a:srgbClr val="91B9A8"/>
    <a:srgbClr val="CCDFD7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7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2076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486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8539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94226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722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325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2326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0347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19034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9712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657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AB79-14F5-4A2C-A9EE-DA3EED8B9DED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8ECE4-A3E3-4362-BDE0-0E08152C4F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4494-473B-E9DC-5AED-2B444A40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Handschrift, Text, Kalligrafie, Schrift enthält.&#10;&#10;Automatisch generierte Beschreibung">
            <a:extLst>
              <a:ext uri="{FF2B5EF4-FFF2-40B4-BE49-F238E27FC236}">
                <a16:creationId xmlns:a16="http://schemas.microsoft.com/office/drawing/2014/main" id="{E7DFD4FA-E343-395A-DE5F-49E0ED6D5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F28602-B319-3076-2169-EA70312FC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9" b="89903" l="282" r="99930">
                        <a14:foregroundMark x1="352" y1="52427" x2="13672" y2="38835"/>
                        <a14:foregroundMark x1="13672" y1="38835" x2="13953" y2="39029"/>
                        <a14:foregroundMark x1="11910" y1="66602" x2="24031" y2="65437"/>
                        <a14:foregroundMark x1="65469" y1="66602" x2="89641" y2="49709"/>
                        <a14:foregroundMark x1="93023" y1="16505" x2="99930" y2="44854"/>
                        <a14:foregroundMark x1="97252" y1="72621" x2="86469" y2="78447"/>
                        <a14:foregroundMark x1="86469" y1="78447" x2="73080" y2="72816"/>
                        <a14:foregroundMark x1="71600" y1="76893" x2="49542" y2="79029"/>
                        <a14:foregroundMark x1="32629" y1="77087" x2="47005" y2="75728"/>
                        <a14:foregroundMark x1="93376" y1="6019" x2="90063" y2="12816"/>
                        <a14:foregroundMark x1="92671" y1="6214" x2="85624" y2="10680"/>
                        <a14:foregroundMark x1="58703" y1="25049" x2="58703" y2="25049"/>
                        <a14:foregroundMark x1="59831" y1="25049" x2="59831" y2="25049"/>
                        <a14:foregroundMark x1="61099" y1="24078" x2="61099" y2="24078"/>
                        <a14:foregroundMark x1="58985" y1="25049" x2="71529" y2="20000"/>
                        <a14:foregroundMark x1="68499" y1="20388" x2="79634" y2="13592"/>
                        <a14:foregroundMark x1="80338" y1="12816" x2="87245" y2="8350"/>
                        <a14:foregroundMark x1="93446" y1="5049" x2="91191" y2="7184"/>
                        <a14:foregroundMark x1="99347" y1="22136" x2="99789" y2="23301"/>
                        <a14:foregroundMark x1="98757" y1="20583" x2="99347" y2="22136"/>
                        <a14:foregroundMark x1="98094" y1="18835" x2="98757" y2="20583"/>
                        <a14:foregroundMark x1="93376" y1="6408" x2="98094" y2="18835"/>
                        <a14:foregroundMark x1="93658" y1="6019" x2="93658" y2="6019"/>
                        <a14:foregroundMark x1="94574" y1="8155" x2="94574" y2="8155"/>
                        <a14:foregroundMark x1="95560" y1="11456" x2="95560" y2="11456"/>
                        <a14:foregroundMark x1="94926" y1="8932" x2="94926" y2="8932"/>
                        <a14:foregroundMark x1="25300" y1="26214" x2="25300" y2="26214"/>
                        <a14:foregroundMark x1="23749" y1="27379" x2="23749" y2="27379"/>
                        <a14:foregroundMark x1="1205" y1="48415" x2="24031" y2="27767"/>
                        <a14:foregroundMark x1="32096" y1="27613" x2="32369" y2="27733"/>
                        <a14:foregroundMark x1="28916" y1="26214" x2="30123" y2="26745"/>
                        <a14:foregroundMark x1="26709" y1="25243" x2="28916" y2="26214"/>
                        <a14:foregroundMark x1="43950" y1="33639" x2="44279" y2="33786"/>
                        <a14:foregroundMark x1="63918" y1="21942" x2="68640" y2="20388"/>
                        <a14:foregroundMark x1="94292" y1="6408" x2="94292" y2="6408"/>
                        <a14:foregroundMark x1="95349" y1="10291" x2="95349" y2="10291"/>
                        <a14:foregroundMark x1="96335" y1="13981" x2="96335" y2="13981"/>
                        <a14:foregroundMark x1="96054" y1="12039" x2="96054" y2="12039"/>
                        <a14:foregroundMark x1="96406" y1="13398" x2="96406" y2="13398"/>
                        <a14:foregroundMark x1="42400" y1="33398" x2="43552" y2="33981"/>
                        <a14:foregroundMark x1="40099" y1="32233" x2="42400" y2="33398"/>
                        <a14:foregroundMark x1="45102" y1="34757" x2="45102" y2="34757"/>
                        <a14:foregroundMark x1="45384" y1="34757" x2="45384" y2="34757"/>
                        <a14:backgroundMark x1="3312" y1="21942" x2="18393" y2="6019"/>
                        <a14:backgroundMark x1="634" y1="44078" x2="634" y2="44078"/>
                        <a14:backgroundMark x1="36927" y1="24466" x2="50035" y2="26019"/>
                        <a14:backgroundMark x1="50317" y1="49515" x2="53559" y2="18447"/>
                        <a14:backgroundMark x1="46089" y1="54757" x2="46089" y2="54757"/>
                        <a14:backgroundMark x1="58492" y1="60777" x2="58492" y2="60777"/>
                        <a14:backgroundMark x1="45666" y1="58252" x2="45666" y2="58252"/>
                        <a14:backgroundMark x1="99507" y1="18835" x2="99507" y2="18835"/>
                        <a14:backgroundMark x1="99648" y1="20583" x2="99648" y2="20583"/>
                        <a14:backgroundMark x1="99859" y1="22136" x2="99859" y2="22136"/>
                        <a14:backgroundMark x1="1057" y1="45825" x2="6131" y2="38835"/>
                        <a14:backgroundMark x1="6131" y1="38835" x2="6342" y2="38641"/>
                        <a14:backgroundMark x1="7963" y1="40388" x2="7963" y2="40388"/>
                        <a14:backgroundMark x1="46018" y1="34369" x2="46018" y2="34369"/>
                        <a14:backgroundMark x1="45736" y1="34369" x2="45736" y2="34369"/>
                        <a14:backgroundMark x1="45102" y1="33786" x2="45102" y2="33786"/>
                        <a14:backgroundMark x1="30444" y1="26214" x2="30444" y2="26214"/>
                        <a14:backgroundMark x1="32347" y1="27184" x2="32347" y2="27184"/>
                        <a14:backgroundMark x1="35236" y1="28350" x2="32065" y2="26214"/>
                        <a14:backgroundMark x1="30303" y1="26019" x2="32347" y2="26602"/>
                        <a14:backgroundMark x1="43985" y1="32322" x2="44257" y2="32427"/>
                        <a14:backgroundMark x1="45877" y1="33592" x2="43975" y2="32427"/>
                        <a14:backgroundMark x1="44186" y1="33010" x2="44186" y2="33010"/>
                        <a14:backgroundMark x1="43904" y1="32816" x2="43904" y2="32816"/>
                        <a14:backgroundMark x1="44327" y1="33398" x2="44327" y2="33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3841023"/>
            <a:ext cx="6007371" cy="21802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08BC58-9694-1FA0-653A-FD015B6D8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81" y="2047413"/>
            <a:ext cx="8833408" cy="1224136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an der Mittelschule München </a:t>
            </a:r>
            <a:b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r>
              <a:rPr lang="de-DE" sz="48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T</a:t>
            </a:r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oni-</a:t>
            </a:r>
            <a:r>
              <a:rPr lang="de-DE" sz="4800" b="1" dirty="0" err="1">
                <a:solidFill>
                  <a:srgbClr val="0C0C63"/>
                </a:solidFill>
                <a:latin typeface="Avenir Next LT Pro Demi" panose="020B0704020202020204" pitchFamily="34" charset="0"/>
              </a:rPr>
              <a:t>P</a:t>
            </a:r>
            <a:r>
              <a:rPr lang="de-DE" sz="4800" dirty="0" err="1">
                <a:solidFill>
                  <a:schemeClr val="bg1"/>
                </a:solidFill>
                <a:latin typeface="Avenir Next LT Pro Demi" panose="020B0704020202020204" pitchFamily="34" charset="0"/>
              </a:rPr>
              <a:t>fülf</a:t>
            </a:r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-</a:t>
            </a:r>
            <a:r>
              <a:rPr lang="de-DE" sz="48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S</a:t>
            </a:r>
            <a:r>
              <a:rPr lang="de-DE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traße</a:t>
            </a:r>
          </a:p>
        </p:txBody>
      </p:sp>
      <p:pic>
        <p:nvPicPr>
          <p:cNvPr id="10" name="Grafik 9" descr="Ein Bild, das Handschrift, Text, Kalligrafie, Schrift enthält.&#10;&#10;Automatisch generierte Beschreibung">
            <a:extLst>
              <a:ext uri="{FF2B5EF4-FFF2-40B4-BE49-F238E27FC236}">
                <a16:creationId xmlns:a16="http://schemas.microsoft.com/office/drawing/2014/main" id="{F4DB97E2-B12D-7DBE-4DC9-3005DB19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3C9F9"/>
              </a:clrFrom>
              <a:clrTo>
                <a:srgbClr val="B3C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4078" r="12500"/>
          <a:stretch/>
        </p:blipFill>
        <p:spPr>
          <a:xfrm>
            <a:off x="0" y="3708648"/>
            <a:ext cx="9144000" cy="31493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64477EF-46A9-741B-09C6-6C9E787BBCE7}"/>
              </a:ext>
            </a:extLst>
          </p:cNvPr>
          <p:cNvSpPr txBox="1"/>
          <p:nvPr/>
        </p:nvSpPr>
        <p:spPr>
          <a:xfrm>
            <a:off x="1907704" y="58972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In </a:t>
            </a: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T</a:t>
            </a:r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heorie und </a:t>
            </a: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P</a:t>
            </a:r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raxis </a:t>
            </a: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s</a:t>
            </a:r>
            <a:r>
              <a:rPr lang="de-DE" sz="3600" dirty="0">
                <a:solidFill>
                  <a:srgbClr val="B3C9F9"/>
                </a:solidFill>
                <a:latin typeface="Avenir Next LT Pro Demi" panose="020B0704020202020204" pitchFamily="34" charset="0"/>
              </a:rPr>
              <a:t>tark!!!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5D8779-1E84-6B31-EAFF-0671DA592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9" y="4694315"/>
            <a:ext cx="1577732" cy="17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70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2A8C927-B5F4-6867-9065-F4FDC57CC274}"/>
              </a:ext>
            </a:extLst>
          </p:cNvPr>
          <p:cNvSpPr/>
          <p:nvPr/>
        </p:nvSpPr>
        <p:spPr>
          <a:xfrm>
            <a:off x="1259632" y="116632"/>
            <a:ext cx="6480720" cy="1080120"/>
          </a:xfrm>
          <a:custGeom>
            <a:avLst/>
            <a:gdLst>
              <a:gd name="connsiteX0" fmla="*/ 0 w 6480720"/>
              <a:gd name="connsiteY0" fmla="*/ 540060 h 1080120"/>
              <a:gd name="connsiteX1" fmla="*/ 540060 w 6480720"/>
              <a:gd name="connsiteY1" fmla="*/ 0 h 1080120"/>
              <a:gd name="connsiteX2" fmla="*/ 1323147 w 6480720"/>
              <a:gd name="connsiteY2" fmla="*/ 0 h 1080120"/>
              <a:gd name="connsiteX3" fmla="*/ 1944216 w 6480720"/>
              <a:gd name="connsiteY3" fmla="*/ 0 h 1080120"/>
              <a:gd name="connsiteX4" fmla="*/ 2511279 w 6480720"/>
              <a:gd name="connsiteY4" fmla="*/ 0 h 1080120"/>
              <a:gd name="connsiteX5" fmla="*/ 3078342 w 6480720"/>
              <a:gd name="connsiteY5" fmla="*/ 0 h 1080120"/>
              <a:gd name="connsiteX6" fmla="*/ 3591399 w 6480720"/>
              <a:gd name="connsiteY6" fmla="*/ 0 h 1080120"/>
              <a:gd name="connsiteX7" fmla="*/ 4374486 w 6480720"/>
              <a:gd name="connsiteY7" fmla="*/ 0 h 1080120"/>
              <a:gd name="connsiteX8" fmla="*/ 4995555 w 6480720"/>
              <a:gd name="connsiteY8" fmla="*/ 0 h 1080120"/>
              <a:gd name="connsiteX9" fmla="*/ 5940660 w 6480720"/>
              <a:gd name="connsiteY9" fmla="*/ 0 h 1080120"/>
              <a:gd name="connsiteX10" fmla="*/ 6480720 w 6480720"/>
              <a:gd name="connsiteY10" fmla="*/ 540060 h 1080120"/>
              <a:gd name="connsiteX11" fmla="*/ 6480720 w 6480720"/>
              <a:gd name="connsiteY11" fmla="*/ 540060 h 1080120"/>
              <a:gd name="connsiteX12" fmla="*/ 5940660 w 6480720"/>
              <a:gd name="connsiteY12" fmla="*/ 1080120 h 1080120"/>
              <a:gd name="connsiteX13" fmla="*/ 5319591 w 6480720"/>
              <a:gd name="connsiteY13" fmla="*/ 1080120 h 1080120"/>
              <a:gd name="connsiteX14" fmla="*/ 4752528 w 6480720"/>
              <a:gd name="connsiteY14" fmla="*/ 1080120 h 1080120"/>
              <a:gd name="connsiteX15" fmla="*/ 4185465 w 6480720"/>
              <a:gd name="connsiteY15" fmla="*/ 1080120 h 1080120"/>
              <a:gd name="connsiteX16" fmla="*/ 3672408 w 6480720"/>
              <a:gd name="connsiteY16" fmla="*/ 1080120 h 1080120"/>
              <a:gd name="connsiteX17" fmla="*/ 2997333 w 6480720"/>
              <a:gd name="connsiteY17" fmla="*/ 1080120 h 1080120"/>
              <a:gd name="connsiteX18" fmla="*/ 2376264 w 6480720"/>
              <a:gd name="connsiteY18" fmla="*/ 1080120 h 1080120"/>
              <a:gd name="connsiteX19" fmla="*/ 1863207 w 6480720"/>
              <a:gd name="connsiteY19" fmla="*/ 1080120 h 1080120"/>
              <a:gd name="connsiteX20" fmla="*/ 540060 w 6480720"/>
              <a:gd name="connsiteY20" fmla="*/ 1080120 h 1080120"/>
              <a:gd name="connsiteX21" fmla="*/ 0 w 6480720"/>
              <a:gd name="connsiteY21" fmla="*/ 54006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80720" h="1080120" fill="none" extrusionOk="0">
                <a:moveTo>
                  <a:pt x="0" y="540060"/>
                </a:moveTo>
                <a:cubicBezTo>
                  <a:pt x="-9774" y="214994"/>
                  <a:pt x="202345" y="10431"/>
                  <a:pt x="540060" y="0"/>
                </a:cubicBezTo>
                <a:cubicBezTo>
                  <a:pt x="783285" y="-31869"/>
                  <a:pt x="1093773" y="10932"/>
                  <a:pt x="1323147" y="0"/>
                </a:cubicBezTo>
                <a:cubicBezTo>
                  <a:pt x="1552521" y="-10932"/>
                  <a:pt x="1700146" y="-2132"/>
                  <a:pt x="1944216" y="0"/>
                </a:cubicBezTo>
                <a:cubicBezTo>
                  <a:pt x="2188286" y="2132"/>
                  <a:pt x="2242834" y="8976"/>
                  <a:pt x="2511279" y="0"/>
                </a:cubicBezTo>
                <a:cubicBezTo>
                  <a:pt x="2779724" y="-8976"/>
                  <a:pt x="2927821" y="-2400"/>
                  <a:pt x="3078342" y="0"/>
                </a:cubicBezTo>
                <a:cubicBezTo>
                  <a:pt x="3228863" y="2400"/>
                  <a:pt x="3344161" y="-9165"/>
                  <a:pt x="3591399" y="0"/>
                </a:cubicBezTo>
                <a:cubicBezTo>
                  <a:pt x="3838637" y="9165"/>
                  <a:pt x="4054018" y="22528"/>
                  <a:pt x="4374486" y="0"/>
                </a:cubicBezTo>
                <a:cubicBezTo>
                  <a:pt x="4694954" y="-22528"/>
                  <a:pt x="4784592" y="10249"/>
                  <a:pt x="4995555" y="0"/>
                </a:cubicBezTo>
                <a:cubicBezTo>
                  <a:pt x="5206518" y="-10249"/>
                  <a:pt x="5652636" y="34195"/>
                  <a:pt x="5940660" y="0"/>
                </a:cubicBezTo>
                <a:cubicBezTo>
                  <a:pt x="6226277" y="13936"/>
                  <a:pt x="6444518" y="187669"/>
                  <a:pt x="6480720" y="540060"/>
                </a:cubicBezTo>
                <a:lnTo>
                  <a:pt x="6480720" y="540060"/>
                </a:lnTo>
                <a:cubicBezTo>
                  <a:pt x="6444837" y="873540"/>
                  <a:pt x="6229716" y="1085000"/>
                  <a:pt x="5940660" y="1080120"/>
                </a:cubicBezTo>
                <a:cubicBezTo>
                  <a:pt x="5646041" y="1093331"/>
                  <a:pt x="5496944" y="1077060"/>
                  <a:pt x="5319591" y="1080120"/>
                </a:cubicBezTo>
                <a:cubicBezTo>
                  <a:pt x="5142238" y="1083180"/>
                  <a:pt x="4931715" y="1103734"/>
                  <a:pt x="4752528" y="1080120"/>
                </a:cubicBezTo>
                <a:cubicBezTo>
                  <a:pt x="4573341" y="1056506"/>
                  <a:pt x="4418508" y="1057528"/>
                  <a:pt x="4185465" y="1080120"/>
                </a:cubicBezTo>
                <a:cubicBezTo>
                  <a:pt x="3952422" y="1102712"/>
                  <a:pt x="3880400" y="1101303"/>
                  <a:pt x="3672408" y="1080120"/>
                </a:cubicBezTo>
                <a:cubicBezTo>
                  <a:pt x="3464416" y="1058937"/>
                  <a:pt x="3236341" y="1104290"/>
                  <a:pt x="2997333" y="1080120"/>
                </a:cubicBezTo>
                <a:cubicBezTo>
                  <a:pt x="2758326" y="1055950"/>
                  <a:pt x="2574003" y="1109525"/>
                  <a:pt x="2376264" y="1080120"/>
                </a:cubicBezTo>
                <a:cubicBezTo>
                  <a:pt x="2178525" y="1050715"/>
                  <a:pt x="2067544" y="1096208"/>
                  <a:pt x="1863207" y="1080120"/>
                </a:cubicBezTo>
                <a:cubicBezTo>
                  <a:pt x="1658870" y="1064032"/>
                  <a:pt x="847767" y="1061259"/>
                  <a:pt x="540060" y="1080120"/>
                </a:cubicBezTo>
                <a:cubicBezTo>
                  <a:pt x="237735" y="1101777"/>
                  <a:pt x="-23707" y="827655"/>
                  <a:pt x="0" y="540060"/>
                </a:cubicBezTo>
                <a:close/>
              </a:path>
              <a:path w="6480720" h="1080120" stroke="0" extrusionOk="0">
                <a:moveTo>
                  <a:pt x="0" y="540060"/>
                </a:moveTo>
                <a:cubicBezTo>
                  <a:pt x="8080" y="179873"/>
                  <a:pt x="189595" y="-17067"/>
                  <a:pt x="540060" y="0"/>
                </a:cubicBezTo>
                <a:cubicBezTo>
                  <a:pt x="780096" y="4074"/>
                  <a:pt x="894115" y="-28259"/>
                  <a:pt x="1107123" y="0"/>
                </a:cubicBezTo>
                <a:cubicBezTo>
                  <a:pt x="1320131" y="28259"/>
                  <a:pt x="1630737" y="-33096"/>
                  <a:pt x="1782198" y="0"/>
                </a:cubicBezTo>
                <a:cubicBezTo>
                  <a:pt x="1933659" y="33096"/>
                  <a:pt x="2080718" y="8949"/>
                  <a:pt x="2295255" y="0"/>
                </a:cubicBezTo>
                <a:cubicBezTo>
                  <a:pt x="2509792" y="-8949"/>
                  <a:pt x="2815741" y="15880"/>
                  <a:pt x="3078342" y="0"/>
                </a:cubicBezTo>
                <a:cubicBezTo>
                  <a:pt x="3340943" y="-15880"/>
                  <a:pt x="3391514" y="-282"/>
                  <a:pt x="3699411" y="0"/>
                </a:cubicBezTo>
                <a:cubicBezTo>
                  <a:pt x="4007308" y="282"/>
                  <a:pt x="4090418" y="21423"/>
                  <a:pt x="4212468" y="0"/>
                </a:cubicBezTo>
                <a:cubicBezTo>
                  <a:pt x="4334518" y="-21423"/>
                  <a:pt x="4524712" y="-8235"/>
                  <a:pt x="4725525" y="0"/>
                </a:cubicBezTo>
                <a:cubicBezTo>
                  <a:pt x="4926338" y="8235"/>
                  <a:pt x="5062348" y="21789"/>
                  <a:pt x="5346594" y="0"/>
                </a:cubicBezTo>
                <a:cubicBezTo>
                  <a:pt x="5630840" y="-21789"/>
                  <a:pt x="5764421" y="-5259"/>
                  <a:pt x="5940660" y="0"/>
                </a:cubicBezTo>
                <a:cubicBezTo>
                  <a:pt x="6229028" y="20537"/>
                  <a:pt x="6470082" y="237495"/>
                  <a:pt x="6480720" y="540060"/>
                </a:cubicBezTo>
                <a:lnTo>
                  <a:pt x="6480720" y="540060"/>
                </a:lnTo>
                <a:cubicBezTo>
                  <a:pt x="6451323" y="863898"/>
                  <a:pt x="6234275" y="1074103"/>
                  <a:pt x="5940660" y="1080120"/>
                </a:cubicBezTo>
                <a:cubicBezTo>
                  <a:pt x="5819390" y="1097468"/>
                  <a:pt x="5655611" y="1061414"/>
                  <a:pt x="5427603" y="1080120"/>
                </a:cubicBezTo>
                <a:cubicBezTo>
                  <a:pt x="5199595" y="1098826"/>
                  <a:pt x="4982662" y="1059182"/>
                  <a:pt x="4806534" y="1080120"/>
                </a:cubicBezTo>
                <a:cubicBezTo>
                  <a:pt x="4630406" y="1101058"/>
                  <a:pt x="4470291" y="1107533"/>
                  <a:pt x="4239471" y="1080120"/>
                </a:cubicBezTo>
                <a:cubicBezTo>
                  <a:pt x="4008651" y="1052707"/>
                  <a:pt x="3906877" y="1068743"/>
                  <a:pt x="3618402" y="1080120"/>
                </a:cubicBezTo>
                <a:cubicBezTo>
                  <a:pt x="3329927" y="1091497"/>
                  <a:pt x="3250620" y="1075497"/>
                  <a:pt x="2997333" y="1080120"/>
                </a:cubicBezTo>
                <a:cubicBezTo>
                  <a:pt x="2744046" y="1084743"/>
                  <a:pt x="2451220" y="1107823"/>
                  <a:pt x="2268252" y="1080120"/>
                </a:cubicBezTo>
                <a:cubicBezTo>
                  <a:pt x="2085284" y="1052417"/>
                  <a:pt x="1759791" y="1053234"/>
                  <a:pt x="1593177" y="1080120"/>
                </a:cubicBezTo>
                <a:cubicBezTo>
                  <a:pt x="1426563" y="1107006"/>
                  <a:pt x="1008076" y="1114281"/>
                  <a:pt x="540060" y="1080120"/>
                </a:cubicBezTo>
                <a:cubicBezTo>
                  <a:pt x="272219" y="1035623"/>
                  <a:pt x="-6861" y="810452"/>
                  <a:pt x="0" y="540060"/>
                </a:cubicBezTo>
                <a:close/>
              </a:path>
            </a:pathLst>
          </a:custGeom>
          <a:solidFill>
            <a:srgbClr val="B3C9F9"/>
          </a:solidFill>
          <a:ln w="57150">
            <a:solidFill>
              <a:srgbClr val="B3C9F9"/>
            </a:solidFill>
            <a:extLst>
              <a:ext uri="{C807C97D-BFC1-408E-A445-0C87EB9F89A2}">
                <ask:lineSketchStyleProps xmlns:ask="http://schemas.microsoft.com/office/drawing/2018/sketchyshapes" sd="83157339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224" y="269730"/>
            <a:ext cx="7797552" cy="63894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Wir stellen uns vor:</a:t>
            </a:r>
            <a:br>
              <a:rPr lang="de-DE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</a:br>
            <a:r>
              <a:rPr lang="de-DE" sz="2200" b="1" dirty="0">
                <a:solidFill>
                  <a:srgbClr val="0C0C63"/>
                </a:solidFill>
                <a:latin typeface="Avenir Next LT Pro Light" panose="020B0304020202020204" pitchFamily="34" charset="0"/>
              </a:rPr>
              <a:t>http://www.ms-toni-pfülf.de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70484"/>
            <a:ext cx="8928992" cy="5733256"/>
          </a:xfrm>
        </p:spPr>
        <p:txBody>
          <a:bodyPr>
            <a:noAutofit/>
          </a:bodyPr>
          <a:lstStyle/>
          <a:p>
            <a:r>
              <a:rPr lang="de-DE" sz="2600" dirty="0">
                <a:latin typeface="Letters for Learners" pitchFamily="2" charset="0"/>
              </a:rPr>
              <a:t>250 Schülerinnen und Schüler</a:t>
            </a:r>
            <a:endParaRPr lang="de-DE" sz="2600" dirty="0">
              <a:solidFill>
                <a:srgbClr val="6C96F4"/>
              </a:solidFill>
              <a:latin typeface="Letters for Learners" pitchFamily="2" charset="0"/>
            </a:endParaRPr>
          </a:p>
          <a:p>
            <a:r>
              <a:rPr lang="de-DE" sz="2600" dirty="0">
                <a:latin typeface="Letters for Learners" pitchFamily="2" charset="0"/>
              </a:rPr>
              <a:t>11 Klassen</a:t>
            </a:r>
            <a:endParaRPr lang="de-DE" sz="2600" dirty="0">
              <a:solidFill>
                <a:srgbClr val="6C96F4"/>
              </a:solidFill>
              <a:latin typeface="Letters for Learners" pitchFamily="2" charset="0"/>
            </a:endParaRPr>
          </a:p>
          <a:p>
            <a:r>
              <a:rPr lang="de-DE" sz="2600" dirty="0">
                <a:latin typeface="Letters for Learners" pitchFamily="2" charset="0"/>
              </a:rPr>
              <a:t>Aktuell: 2x 8M, im kommenden SJ 2x 9M </a:t>
            </a:r>
            <a:r>
              <a:rPr lang="de-DE" sz="2600" dirty="0">
                <a:solidFill>
                  <a:srgbClr val="6C96F4"/>
                </a:solidFill>
                <a:latin typeface="Letters for Learners" pitchFamily="2" charset="0"/>
              </a:rPr>
              <a:t>(wandernde M- Klassen)</a:t>
            </a:r>
          </a:p>
          <a:p>
            <a:r>
              <a:rPr lang="de-DE" sz="2600" dirty="0">
                <a:latin typeface="Letters for Learners" pitchFamily="2" charset="0"/>
              </a:rPr>
              <a:t>insg. 35 Lehrkräfte, Fachlehrkräfte und Unterstützungskräfte </a:t>
            </a:r>
          </a:p>
          <a:p>
            <a:r>
              <a:rPr lang="de-DE" sz="2600" dirty="0">
                <a:latin typeface="Letters for Learners" pitchFamily="2" charset="0"/>
              </a:rPr>
              <a:t>2 Schulsozialarbeiterinnen</a:t>
            </a:r>
          </a:p>
          <a:p>
            <a:r>
              <a:rPr lang="de-DE" sz="2600" dirty="0">
                <a:latin typeface="Letters for Learners" pitchFamily="2" charset="0"/>
              </a:rPr>
              <a:t>1 Schulpsychologin</a:t>
            </a:r>
          </a:p>
          <a:p>
            <a:r>
              <a:rPr lang="de-DE" sz="2600" dirty="0">
                <a:latin typeface="Letters for Learners" pitchFamily="2" charset="0"/>
              </a:rPr>
              <a:t>1 Beratungsrektor</a:t>
            </a:r>
          </a:p>
          <a:p>
            <a:r>
              <a:rPr lang="de-DE" sz="2600" dirty="0">
                <a:latin typeface="Letters for Learners" pitchFamily="2" charset="0"/>
              </a:rPr>
              <a:t>1 JADE-Fachkraft, </a:t>
            </a:r>
            <a:r>
              <a:rPr lang="de-DE" sz="2600">
                <a:latin typeface="Letters for Learners" pitchFamily="2" charset="0"/>
              </a:rPr>
              <a:t>1  Jobmentor</a:t>
            </a:r>
            <a:endParaRPr lang="de-DE" sz="2600" dirty="0">
              <a:latin typeface="Letters for Learners" pitchFamily="2" charset="0"/>
            </a:endParaRPr>
          </a:p>
          <a:p>
            <a:r>
              <a:rPr lang="de-DE" sz="2600" dirty="0">
                <a:latin typeface="Letters for Learners" pitchFamily="2" charset="0"/>
              </a:rPr>
              <a:t>gebundener und offener Ganztag</a:t>
            </a:r>
            <a:endParaRPr lang="de-DE" dirty="0"/>
          </a:p>
          <a:p>
            <a:endParaRPr lang="de-DE" dirty="0"/>
          </a:p>
        </p:txBody>
      </p:sp>
      <p:pic>
        <p:nvPicPr>
          <p:cNvPr id="1027" name="Picture 3" descr="tpsfett 060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648" y="4293096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25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842C30-1551-4113-5957-BE94D55F3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5048" y="44842"/>
            <a:ext cx="7055097" cy="68405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248" y="144346"/>
            <a:ext cx="8147248" cy="778098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Fächer in der 5.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26509"/>
              </p:ext>
            </p:extLst>
          </p:nvPr>
        </p:nvGraphicFramePr>
        <p:xfrm>
          <a:off x="1712540" y="898377"/>
          <a:ext cx="6380112" cy="5665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Mathematik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latin typeface="Letters for Learners" pitchFamily="2" charset="0"/>
                        </a:rPr>
                        <a:t>5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Deutsch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5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Englisch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4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NT (Natur und Technik)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GPG (Geographie – Politik – Geschichte)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 err="1">
                          <a:latin typeface="Letters for Learners" pitchFamily="2" charset="0"/>
                        </a:rPr>
                        <a:t>WiB</a:t>
                      </a:r>
                      <a:r>
                        <a:rPr lang="de-DE" sz="2000" b="0" dirty="0">
                          <a:latin typeface="Letters for Learners" pitchFamily="2" charset="0"/>
                        </a:rPr>
                        <a:t> (Wirtschaft und Beruf)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Religion/Ethik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Sport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Kunst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Musik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etters for Learners" pitchFamily="2" charset="0"/>
                        </a:rPr>
                        <a:t>WG (Werken und Gestalten)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2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Tastschreiben 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Informatik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3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Letters for Learners" pitchFamily="2" charset="0"/>
                        </a:rPr>
                        <a:t>Deutsch Förderstunde</a:t>
                      </a:r>
                      <a:endParaRPr lang="de-DE" sz="2000" b="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Letters for Learners" pitchFamily="2" charset="0"/>
                        </a:rPr>
                        <a:t>1</a:t>
                      </a:r>
                      <a:endParaRPr lang="de-DE" sz="2000" i="0" dirty="0">
                        <a:latin typeface="Letters for Learners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3" descr="tpsfett 060219">
            <a:extLst>
              <a:ext uri="{FF2B5EF4-FFF2-40B4-BE49-F238E27FC236}">
                <a16:creationId xmlns:a16="http://schemas.microsoft.com/office/drawing/2014/main" id="{90E7859E-8072-145B-9FE0-08848BC5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685EADE-6A9D-C22B-098B-CA27FADD1F23}"/>
              </a:ext>
            </a:extLst>
          </p:cNvPr>
          <p:cNvSpPr txBox="1"/>
          <p:nvPr/>
        </p:nvSpPr>
        <p:spPr>
          <a:xfrm rot="5400000">
            <a:off x="7046074" y="324433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C0C63"/>
                </a:solidFill>
                <a:latin typeface="Letters for Learners" pitchFamily="2" charset="0"/>
              </a:rPr>
              <a:t>W o c h e n s t u n d e n </a:t>
            </a:r>
          </a:p>
        </p:txBody>
      </p:sp>
    </p:spTree>
    <p:extLst>
      <p:ext uri="{BB962C8B-B14F-4D97-AF65-F5344CB8AC3E}">
        <p14:creationId xmlns:p14="http://schemas.microsoft.com/office/powerpoint/2010/main" val="29306328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285" y="38857"/>
            <a:ext cx="8229600" cy="1143000"/>
          </a:xfrm>
        </p:spPr>
        <p:txBody>
          <a:bodyPr/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Zusätzlich in der Ganztagsklasse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52788BAC-6E64-3694-017B-1355BC09E728}"/>
              </a:ext>
            </a:extLst>
          </p:cNvPr>
          <p:cNvSpPr/>
          <p:nvPr/>
        </p:nvSpPr>
        <p:spPr>
          <a:xfrm>
            <a:off x="179512" y="1181857"/>
            <a:ext cx="8665110" cy="5513938"/>
          </a:xfrm>
          <a:custGeom>
            <a:avLst/>
            <a:gdLst>
              <a:gd name="connsiteX0" fmla="*/ 0 w 8665110"/>
              <a:gd name="connsiteY0" fmla="*/ 823782 h 5513938"/>
              <a:gd name="connsiteX1" fmla="*/ 823782 w 8665110"/>
              <a:gd name="connsiteY1" fmla="*/ 0 h 5513938"/>
              <a:gd name="connsiteX2" fmla="*/ 1251214 w 8665110"/>
              <a:gd name="connsiteY2" fmla="*/ 0 h 5513938"/>
              <a:gd name="connsiteX3" fmla="*/ 1889173 w 8665110"/>
              <a:gd name="connsiteY3" fmla="*/ 0 h 5513938"/>
              <a:gd name="connsiteX4" fmla="*/ 2667483 w 8665110"/>
              <a:gd name="connsiteY4" fmla="*/ 0 h 5513938"/>
              <a:gd name="connsiteX5" fmla="*/ 3305441 w 8665110"/>
              <a:gd name="connsiteY5" fmla="*/ 0 h 5513938"/>
              <a:gd name="connsiteX6" fmla="*/ 3732874 w 8665110"/>
              <a:gd name="connsiteY6" fmla="*/ 0 h 5513938"/>
              <a:gd name="connsiteX7" fmla="*/ 4370833 w 8665110"/>
              <a:gd name="connsiteY7" fmla="*/ 0 h 5513938"/>
              <a:gd name="connsiteX8" fmla="*/ 4798265 w 8665110"/>
              <a:gd name="connsiteY8" fmla="*/ 0 h 5513938"/>
              <a:gd name="connsiteX9" fmla="*/ 5366048 w 8665110"/>
              <a:gd name="connsiteY9" fmla="*/ 0 h 5513938"/>
              <a:gd name="connsiteX10" fmla="*/ 5863656 w 8665110"/>
              <a:gd name="connsiteY10" fmla="*/ 0 h 5513938"/>
              <a:gd name="connsiteX11" fmla="*/ 6571790 w 8665110"/>
              <a:gd name="connsiteY11" fmla="*/ 0 h 5513938"/>
              <a:gd name="connsiteX12" fmla="*/ 6999222 w 8665110"/>
              <a:gd name="connsiteY12" fmla="*/ 0 h 5513938"/>
              <a:gd name="connsiteX13" fmla="*/ 7841328 w 8665110"/>
              <a:gd name="connsiteY13" fmla="*/ 0 h 5513938"/>
              <a:gd name="connsiteX14" fmla="*/ 8665110 w 8665110"/>
              <a:gd name="connsiteY14" fmla="*/ 823782 h 5513938"/>
              <a:gd name="connsiteX15" fmla="*/ 8665110 w 8665110"/>
              <a:gd name="connsiteY15" fmla="*/ 1506841 h 5513938"/>
              <a:gd name="connsiteX16" fmla="*/ 8665110 w 8665110"/>
              <a:gd name="connsiteY16" fmla="*/ 2189901 h 5513938"/>
              <a:gd name="connsiteX17" fmla="*/ 8665110 w 8665110"/>
              <a:gd name="connsiteY17" fmla="*/ 2718305 h 5513938"/>
              <a:gd name="connsiteX18" fmla="*/ 8665110 w 8665110"/>
              <a:gd name="connsiteY18" fmla="*/ 3362701 h 5513938"/>
              <a:gd name="connsiteX19" fmla="*/ 8665110 w 8665110"/>
              <a:gd name="connsiteY19" fmla="*/ 3968433 h 5513938"/>
              <a:gd name="connsiteX20" fmla="*/ 8665110 w 8665110"/>
              <a:gd name="connsiteY20" fmla="*/ 4690156 h 5513938"/>
              <a:gd name="connsiteX21" fmla="*/ 7841328 w 8665110"/>
              <a:gd name="connsiteY21" fmla="*/ 5513938 h 5513938"/>
              <a:gd name="connsiteX22" fmla="*/ 7063018 w 8665110"/>
              <a:gd name="connsiteY22" fmla="*/ 5513938 h 5513938"/>
              <a:gd name="connsiteX23" fmla="*/ 6354884 w 8665110"/>
              <a:gd name="connsiteY23" fmla="*/ 5513938 h 5513938"/>
              <a:gd name="connsiteX24" fmla="*/ 5576575 w 8665110"/>
              <a:gd name="connsiteY24" fmla="*/ 5513938 h 5513938"/>
              <a:gd name="connsiteX25" fmla="*/ 5149142 w 8665110"/>
              <a:gd name="connsiteY25" fmla="*/ 5513938 h 5513938"/>
              <a:gd name="connsiteX26" fmla="*/ 4651534 w 8665110"/>
              <a:gd name="connsiteY26" fmla="*/ 5513938 h 5513938"/>
              <a:gd name="connsiteX27" fmla="*/ 4013576 w 8665110"/>
              <a:gd name="connsiteY27" fmla="*/ 5513938 h 5513938"/>
              <a:gd name="connsiteX28" fmla="*/ 3235266 w 8665110"/>
              <a:gd name="connsiteY28" fmla="*/ 5513938 h 5513938"/>
              <a:gd name="connsiteX29" fmla="*/ 2456956 w 8665110"/>
              <a:gd name="connsiteY29" fmla="*/ 5513938 h 5513938"/>
              <a:gd name="connsiteX30" fmla="*/ 1818998 w 8665110"/>
              <a:gd name="connsiteY30" fmla="*/ 5513938 h 5513938"/>
              <a:gd name="connsiteX31" fmla="*/ 823782 w 8665110"/>
              <a:gd name="connsiteY31" fmla="*/ 5513938 h 5513938"/>
              <a:gd name="connsiteX32" fmla="*/ 0 w 8665110"/>
              <a:gd name="connsiteY32" fmla="*/ 4690156 h 5513938"/>
              <a:gd name="connsiteX33" fmla="*/ 0 w 8665110"/>
              <a:gd name="connsiteY33" fmla="*/ 4123088 h 5513938"/>
              <a:gd name="connsiteX34" fmla="*/ 0 w 8665110"/>
              <a:gd name="connsiteY34" fmla="*/ 3517356 h 5513938"/>
              <a:gd name="connsiteX35" fmla="*/ 0 w 8665110"/>
              <a:gd name="connsiteY35" fmla="*/ 2795633 h 5513938"/>
              <a:gd name="connsiteX36" fmla="*/ 0 w 8665110"/>
              <a:gd name="connsiteY36" fmla="*/ 2112573 h 5513938"/>
              <a:gd name="connsiteX37" fmla="*/ 0 w 8665110"/>
              <a:gd name="connsiteY37" fmla="*/ 1545505 h 5513938"/>
              <a:gd name="connsiteX38" fmla="*/ 0 w 8665110"/>
              <a:gd name="connsiteY38" fmla="*/ 823782 h 551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65110" h="5513938" fill="none" extrusionOk="0">
                <a:moveTo>
                  <a:pt x="0" y="823782"/>
                </a:moveTo>
                <a:cubicBezTo>
                  <a:pt x="-82210" y="337787"/>
                  <a:pt x="359552" y="-18371"/>
                  <a:pt x="823782" y="0"/>
                </a:cubicBezTo>
                <a:cubicBezTo>
                  <a:pt x="1001562" y="-20636"/>
                  <a:pt x="1101474" y="11245"/>
                  <a:pt x="1251214" y="0"/>
                </a:cubicBezTo>
                <a:cubicBezTo>
                  <a:pt x="1400954" y="-11245"/>
                  <a:pt x="1694339" y="23205"/>
                  <a:pt x="1889173" y="0"/>
                </a:cubicBezTo>
                <a:cubicBezTo>
                  <a:pt x="2084007" y="-23205"/>
                  <a:pt x="2470680" y="-3732"/>
                  <a:pt x="2667483" y="0"/>
                </a:cubicBezTo>
                <a:cubicBezTo>
                  <a:pt x="2864286" y="3732"/>
                  <a:pt x="3059588" y="25572"/>
                  <a:pt x="3305441" y="0"/>
                </a:cubicBezTo>
                <a:cubicBezTo>
                  <a:pt x="3551294" y="-25572"/>
                  <a:pt x="3532155" y="17769"/>
                  <a:pt x="3732874" y="0"/>
                </a:cubicBezTo>
                <a:cubicBezTo>
                  <a:pt x="3933593" y="-17769"/>
                  <a:pt x="4065485" y="24842"/>
                  <a:pt x="4370833" y="0"/>
                </a:cubicBezTo>
                <a:cubicBezTo>
                  <a:pt x="4676181" y="-24842"/>
                  <a:pt x="4709670" y="19381"/>
                  <a:pt x="4798265" y="0"/>
                </a:cubicBezTo>
                <a:cubicBezTo>
                  <a:pt x="4886860" y="-19381"/>
                  <a:pt x="5234062" y="13976"/>
                  <a:pt x="5366048" y="0"/>
                </a:cubicBezTo>
                <a:cubicBezTo>
                  <a:pt x="5498034" y="-13976"/>
                  <a:pt x="5666133" y="-5898"/>
                  <a:pt x="5863656" y="0"/>
                </a:cubicBezTo>
                <a:cubicBezTo>
                  <a:pt x="6061179" y="5898"/>
                  <a:pt x="6257534" y="982"/>
                  <a:pt x="6571790" y="0"/>
                </a:cubicBezTo>
                <a:cubicBezTo>
                  <a:pt x="6886046" y="-982"/>
                  <a:pt x="6874694" y="-2150"/>
                  <a:pt x="6999222" y="0"/>
                </a:cubicBezTo>
                <a:cubicBezTo>
                  <a:pt x="7123750" y="2150"/>
                  <a:pt x="7582402" y="39292"/>
                  <a:pt x="7841328" y="0"/>
                </a:cubicBezTo>
                <a:cubicBezTo>
                  <a:pt x="8275520" y="12420"/>
                  <a:pt x="8649254" y="365680"/>
                  <a:pt x="8665110" y="823782"/>
                </a:cubicBezTo>
                <a:cubicBezTo>
                  <a:pt x="8669113" y="1081393"/>
                  <a:pt x="8663646" y="1289841"/>
                  <a:pt x="8665110" y="1506841"/>
                </a:cubicBezTo>
                <a:cubicBezTo>
                  <a:pt x="8666574" y="1723841"/>
                  <a:pt x="8694889" y="1986309"/>
                  <a:pt x="8665110" y="2189901"/>
                </a:cubicBezTo>
                <a:cubicBezTo>
                  <a:pt x="8635331" y="2393493"/>
                  <a:pt x="8662535" y="2503197"/>
                  <a:pt x="8665110" y="2718305"/>
                </a:cubicBezTo>
                <a:cubicBezTo>
                  <a:pt x="8667685" y="2933413"/>
                  <a:pt x="8676321" y="3120601"/>
                  <a:pt x="8665110" y="3362701"/>
                </a:cubicBezTo>
                <a:cubicBezTo>
                  <a:pt x="8653899" y="3604801"/>
                  <a:pt x="8675622" y="3790188"/>
                  <a:pt x="8665110" y="3968433"/>
                </a:cubicBezTo>
                <a:cubicBezTo>
                  <a:pt x="8654598" y="4146678"/>
                  <a:pt x="8651876" y="4448248"/>
                  <a:pt x="8665110" y="4690156"/>
                </a:cubicBezTo>
                <a:cubicBezTo>
                  <a:pt x="8555549" y="5155077"/>
                  <a:pt x="8212620" y="5501122"/>
                  <a:pt x="7841328" y="5513938"/>
                </a:cubicBezTo>
                <a:cubicBezTo>
                  <a:pt x="7582520" y="5522124"/>
                  <a:pt x="7374284" y="5496348"/>
                  <a:pt x="7063018" y="5513938"/>
                </a:cubicBezTo>
                <a:cubicBezTo>
                  <a:pt x="6751752" y="5531529"/>
                  <a:pt x="6663275" y="5526704"/>
                  <a:pt x="6354884" y="5513938"/>
                </a:cubicBezTo>
                <a:cubicBezTo>
                  <a:pt x="6046493" y="5501172"/>
                  <a:pt x="5778037" y="5499172"/>
                  <a:pt x="5576575" y="5513938"/>
                </a:cubicBezTo>
                <a:cubicBezTo>
                  <a:pt x="5375113" y="5528704"/>
                  <a:pt x="5273549" y="5510345"/>
                  <a:pt x="5149142" y="5513938"/>
                </a:cubicBezTo>
                <a:cubicBezTo>
                  <a:pt x="5024735" y="5517531"/>
                  <a:pt x="4821120" y="5498218"/>
                  <a:pt x="4651534" y="5513938"/>
                </a:cubicBezTo>
                <a:cubicBezTo>
                  <a:pt x="4481948" y="5529658"/>
                  <a:pt x="4251293" y="5510056"/>
                  <a:pt x="4013576" y="5513938"/>
                </a:cubicBezTo>
                <a:cubicBezTo>
                  <a:pt x="3775859" y="5517820"/>
                  <a:pt x="3574541" y="5475119"/>
                  <a:pt x="3235266" y="5513938"/>
                </a:cubicBezTo>
                <a:cubicBezTo>
                  <a:pt x="2895991" y="5552758"/>
                  <a:pt x="2759584" y="5515509"/>
                  <a:pt x="2456956" y="5513938"/>
                </a:cubicBezTo>
                <a:cubicBezTo>
                  <a:pt x="2154328" y="5512368"/>
                  <a:pt x="2131208" y="5485457"/>
                  <a:pt x="1818998" y="5513938"/>
                </a:cubicBezTo>
                <a:cubicBezTo>
                  <a:pt x="1506788" y="5542419"/>
                  <a:pt x="1108662" y="5499924"/>
                  <a:pt x="823782" y="5513938"/>
                </a:cubicBezTo>
                <a:cubicBezTo>
                  <a:pt x="391403" y="5604716"/>
                  <a:pt x="-33970" y="5121142"/>
                  <a:pt x="0" y="4690156"/>
                </a:cubicBezTo>
                <a:cubicBezTo>
                  <a:pt x="-26148" y="4544509"/>
                  <a:pt x="14556" y="4316573"/>
                  <a:pt x="0" y="4123088"/>
                </a:cubicBezTo>
                <a:cubicBezTo>
                  <a:pt x="-14556" y="3929603"/>
                  <a:pt x="-5955" y="3740124"/>
                  <a:pt x="0" y="3517356"/>
                </a:cubicBezTo>
                <a:cubicBezTo>
                  <a:pt x="5955" y="3294588"/>
                  <a:pt x="-13082" y="3153346"/>
                  <a:pt x="0" y="2795633"/>
                </a:cubicBezTo>
                <a:cubicBezTo>
                  <a:pt x="13082" y="2437920"/>
                  <a:pt x="27801" y="2321550"/>
                  <a:pt x="0" y="2112573"/>
                </a:cubicBezTo>
                <a:cubicBezTo>
                  <a:pt x="-27801" y="1903596"/>
                  <a:pt x="-27685" y="1808587"/>
                  <a:pt x="0" y="1545505"/>
                </a:cubicBezTo>
                <a:cubicBezTo>
                  <a:pt x="27685" y="1282423"/>
                  <a:pt x="-19590" y="1144858"/>
                  <a:pt x="0" y="823782"/>
                </a:cubicBezTo>
                <a:close/>
              </a:path>
              <a:path w="8665110" h="5513938" stroke="0" extrusionOk="0">
                <a:moveTo>
                  <a:pt x="0" y="823782"/>
                </a:moveTo>
                <a:cubicBezTo>
                  <a:pt x="-79417" y="301349"/>
                  <a:pt x="372785" y="15719"/>
                  <a:pt x="823782" y="0"/>
                </a:cubicBezTo>
                <a:cubicBezTo>
                  <a:pt x="994884" y="-31820"/>
                  <a:pt x="1316702" y="6048"/>
                  <a:pt x="1531916" y="0"/>
                </a:cubicBezTo>
                <a:cubicBezTo>
                  <a:pt x="1747130" y="-6048"/>
                  <a:pt x="1833070" y="10770"/>
                  <a:pt x="2099699" y="0"/>
                </a:cubicBezTo>
                <a:cubicBezTo>
                  <a:pt x="2366328" y="-10770"/>
                  <a:pt x="2615334" y="23849"/>
                  <a:pt x="2807834" y="0"/>
                </a:cubicBezTo>
                <a:cubicBezTo>
                  <a:pt x="3000335" y="-23849"/>
                  <a:pt x="3304376" y="23997"/>
                  <a:pt x="3515968" y="0"/>
                </a:cubicBezTo>
                <a:cubicBezTo>
                  <a:pt x="3727560" y="-23997"/>
                  <a:pt x="4078670" y="13116"/>
                  <a:pt x="4294277" y="0"/>
                </a:cubicBezTo>
                <a:cubicBezTo>
                  <a:pt x="4509884" y="-13116"/>
                  <a:pt x="4653651" y="-16771"/>
                  <a:pt x="5002412" y="0"/>
                </a:cubicBezTo>
                <a:cubicBezTo>
                  <a:pt x="5351173" y="16771"/>
                  <a:pt x="5610574" y="-18008"/>
                  <a:pt x="5780721" y="0"/>
                </a:cubicBezTo>
                <a:cubicBezTo>
                  <a:pt x="5950868" y="18008"/>
                  <a:pt x="6079274" y="9906"/>
                  <a:pt x="6348505" y="0"/>
                </a:cubicBezTo>
                <a:cubicBezTo>
                  <a:pt x="6617736" y="-9906"/>
                  <a:pt x="6738301" y="6684"/>
                  <a:pt x="6986463" y="0"/>
                </a:cubicBezTo>
                <a:cubicBezTo>
                  <a:pt x="7234625" y="-6684"/>
                  <a:pt x="7527036" y="37982"/>
                  <a:pt x="7841328" y="0"/>
                </a:cubicBezTo>
                <a:cubicBezTo>
                  <a:pt x="8281978" y="632"/>
                  <a:pt x="8648765" y="354614"/>
                  <a:pt x="8665110" y="823782"/>
                </a:cubicBezTo>
                <a:cubicBezTo>
                  <a:pt x="8646640" y="1012485"/>
                  <a:pt x="8659048" y="1209745"/>
                  <a:pt x="8665110" y="1352186"/>
                </a:cubicBezTo>
                <a:cubicBezTo>
                  <a:pt x="8671172" y="1494627"/>
                  <a:pt x="8673647" y="1759255"/>
                  <a:pt x="8665110" y="1919255"/>
                </a:cubicBezTo>
                <a:cubicBezTo>
                  <a:pt x="8656573" y="2079255"/>
                  <a:pt x="8690426" y="2347777"/>
                  <a:pt x="8665110" y="2524987"/>
                </a:cubicBezTo>
                <a:cubicBezTo>
                  <a:pt x="8639794" y="2702197"/>
                  <a:pt x="8663184" y="2916054"/>
                  <a:pt x="8665110" y="3130718"/>
                </a:cubicBezTo>
                <a:cubicBezTo>
                  <a:pt x="8667036" y="3345382"/>
                  <a:pt x="8681903" y="3582681"/>
                  <a:pt x="8665110" y="3736450"/>
                </a:cubicBezTo>
                <a:cubicBezTo>
                  <a:pt x="8648317" y="3890219"/>
                  <a:pt x="8682467" y="4406602"/>
                  <a:pt x="8665110" y="4690156"/>
                </a:cubicBezTo>
                <a:cubicBezTo>
                  <a:pt x="8625807" y="5060724"/>
                  <a:pt x="8297348" y="5557204"/>
                  <a:pt x="7841328" y="5513938"/>
                </a:cubicBezTo>
                <a:cubicBezTo>
                  <a:pt x="7594139" y="5527548"/>
                  <a:pt x="7416070" y="5519256"/>
                  <a:pt x="7063018" y="5513938"/>
                </a:cubicBezTo>
                <a:cubicBezTo>
                  <a:pt x="6709966" y="5508621"/>
                  <a:pt x="6777585" y="5522457"/>
                  <a:pt x="6565411" y="5513938"/>
                </a:cubicBezTo>
                <a:cubicBezTo>
                  <a:pt x="6353237" y="5505419"/>
                  <a:pt x="6327346" y="5517164"/>
                  <a:pt x="6137978" y="5513938"/>
                </a:cubicBezTo>
                <a:cubicBezTo>
                  <a:pt x="5948610" y="5510712"/>
                  <a:pt x="5897836" y="5524437"/>
                  <a:pt x="5710546" y="5513938"/>
                </a:cubicBezTo>
                <a:cubicBezTo>
                  <a:pt x="5523256" y="5503439"/>
                  <a:pt x="5374842" y="5500827"/>
                  <a:pt x="5283114" y="5513938"/>
                </a:cubicBezTo>
                <a:cubicBezTo>
                  <a:pt x="5191386" y="5527049"/>
                  <a:pt x="5004916" y="5523572"/>
                  <a:pt x="4855681" y="5513938"/>
                </a:cubicBezTo>
                <a:cubicBezTo>
                  <a:pt x="4706446" y="5504304"/>
                  <a:pt x="4354688" y="5544992"/>
                  <a:pt x="4147547" y="5513938"/>
                </a:cubicBezTo>
                <a:cubicBezTo>
                  <a:pt x="3940406" y="5482884"/>
                  <a:pt x="3883981" y="5505841"/>
                  <a:pt x="3649939" y="5513938"/>
                </a:cubicBezTo>
                <a:cubicBezTo>
                  <a:pt x="3415897" y="5522035"/>
                  <a:pt x="3277101" y="5529423"/>
                  <a:pt x="3082156" y="5513938"/>
                </a:cubicBezTo>
                <a:cubicBezTo>
                  <a:pt x="2887211" y="5498453"/>
                  <a:pt x="2788067" y="5495675"/>
                  <a:pt x="2584548" y="5513938"/>
                </a:cubicBezTo>
                <a:cubicBezTo>
                  <a:pt x="2381029" y="5532201"/>
                  <a:pt x="2054105" y="5516205"/>
                  <a:pt x="1876414" y="5513938"/>
                </a:cubicBezTo>
                <a:cubicBezTo>
                  <a:pt x="1698723" y="5511671"/>
                  <a:pt x="1343707" y="5512745"/>
                  <a:pt x="823782" y="5513938"/>
                </a:cubicBezTo>
                <a:cubicBezTo>
                  <a:pt x="356709" y="5537368"/>
                  <a:pt x="-62487" y="5089112"/>
                  <a:pt x="0" y="4690156"/>
                </a:cubicBezTo>
                <a:cubicBezTo>
                  <a:pt x="-5032" y="4353274"/>
                  <a:pt x="-33753" y="4261673"/>
                  <a:pt x="0" y="4007097"/>
                </a:cubicBezTo>
                <a:cubicBezTo>
                  <a:pt x="33753" y="3752521"/>
                  <a:pt x="3955" y="3598445"/>
                  <a:pt x="0" y="3285373"/>
                </a:cubicBezTo>
                <a:cubicBezTo>
                  <a:pt x="-3955" y="2972301"/>
                  <a:pt x="-9796" y="2942450"/>
                  <a:pt x="0" y="2718305"/>
                </a:cubicBezTo>
                <a:cubicBezTo>
                  <a:pt x="9796" y="2494160"/>
                  <a:pt x="-10487" y="2324936"/>
                  <a:pt x="0" y="1996582"/>
                </a:cubicBezTo>
                <a:cubicBezTo>
                  <a:pt x="10487" y="1668228"/>
                  <a:pt x="-27259" y="1608163"/>
                  <a:pt x="0" y="1390850"/>
                </a:cubicBezTo>
                <a:cubicBezTo>
                  <a:pt x="27259" y="1173537"/>
                  <a:pt x="-19327" y="1020933"/>
                  <a:pt x="0" y="82378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572819029">
                  <a:prstGeom prst="roundRect">
                    <a:avLst>
                      <a:gd name="adj" fmla="val 1494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 descr="tpsfett 060219">
            <a:extLst>
              <a:ext uri="{FF2B5EF4-FFF2-40B4-BE49-F238E27FC236}">
                <a16:creationId xmlns:a16="http://schemas.microsoft.com/office/drawing/2014/main" id="{16403CCE-AEA5-E8B4-46CA-CD1110FA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919EE1-C241-2BED-A66E-5F88DF8B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573504"/>
            <a:ext cx="1350479" cy="11053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020573-4036-DAAF-F992-55FB8031D5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02" y="2990448"/>
            <a:ext cx="2039321" cy="14951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7ED57E-B386-89FB-C831-F6A2778D41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4347" y="5379767"/>
            <a:ext cx="1300499" cy="131602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30EEFD-FC9E-C205-81E1-56E4956C87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0552" y="4797152"/>
            <a:ext cx="1429504" cy="1343389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907686A-DE13-6428-FA57-68B733693809}"/>
              </a:ext>
            </a:extLst>
          </p:cNvPr>
          <p:cNvSpPr txBox="1">
            <a:spLocks/>
          </p:cNvSpPr>
          <p:nvPr/>
        </p:nvSpPr>
        <p:spPr>
          <a:xfrm>
            <a:off x="300277" y="2171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latin typeface="Letters for Learners" pitchFamily="2" charset="0"/>
              </a:rPr>
              <a:t>Schulband</a:t>
            </a:r>
            <a:endParaRPr lang="de-DE" sz="3000" dirty="0">
              <a:solidFill>
                <a:srgbClr val="6C96F4"/>
              </a:solidFill>
              <a:latin typeface="Letters for Learners" pitchFamily="2" charset="0"/>
            </a:endParaRPr>
          </a:p>
          <a:p>
            <a:r>
              <a:rPr lang="de-DE" sz="3000" dirty="0">
                <a:latin typeface="Letters for Learners" pitchFamily="2" charset="0"/>
              </a:rPr>
              <a:t>Mittagstisch Mo - Do in der Mensa</a:t>
            </a:r>
            <a:br>
              <a:rPr lang="de-DE" sz="3000" dirty="0">
                <a:latin typeface="Letters for Learners" pitchFamily="2" charset="0"/>
              </a:rPr>
            </a:br>
            <a:r>
              <a:rPr lang="de-DE" sz="3000" dirty="0">
                <a:solidFill>
                  <a:srgbClr val="6C96F4"/>
                </a:solidFill>
                <a:latin typeface="Letters for Learners" pitchFamily="2" charset="0"/>
              </a:rPr>
              <a:t>(täglich frisch zubereitet) </a:t>
            </a:r>
          </a:p>
          <a:p>
            <a:r>
              <a:rPr lang="de-DE" sz="3000" dirty="0">
                <a:latin typeface="Letters for Learners" pitchFamily="2" charset="0"/>
              </a:rPr>
              <a:t>AGs </a:t>
            </a:r>
            <a:r>
              <a:rPr lang="de-DE" sz="3000" dirty="0">
                <a:solidFill>
                  <a:srgbClr val="6C96F4"/>
                </a:solidFill>
                <a:latin typeface="Letters for Learners" pitchFamily="2" charset="0"/>
              </a:rPr>
              <a:t>(z.B. Sport, Fotografie, 3-D Druck)</a:t>
            </a:r>
          </a:p>
          <a:p>
            <a:r>
              <a:rPr lang="de-DE" sz="3000" dirty="0">
                <a:latin typeface="Letters for Learners" pitchFamily="2" charset="0"/>
              </a:rPr>
              <a:t>Übungsstunden </a:t>
            </a:r>
            <a:br>
              <a:rPr lang="de-DE" sz="3000" dirty="0">
                <a:latin typeface="Letters for Learners" pitchFamily="2" charset="0"/>
              </a:rPr>
            </a:br>
            <a:r>
              <a:rPr lang="de-DE" sz="3000" dirty="0">
                <a:solidFill>
                  <a:srgbClr val="6C96F4"/>
                </a:solidFill>
                <a:latin typeface="Letters for Learners" pitchFamily="2" charset="0"/>
              </a:rPr>
              <a:t>(individuelle Förderung, je nach Bedarf)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8D318AD-7C26-71FD-71B6-34E9B2DF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581" y="1408049"/>
            <a:ext cx="1996044" cy="10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C4EC346D-6691-8D2B-3A58-4122696FEF92}"/>
              </a:ext>
            </a:extLst>
          </p:cNvPr>
          <p:cNvSpPr/>
          <p:nvPr/>
        </p:nvSpPr>
        <p:spPr>
          <a:xfrm>
            <a:off x="1259632" y="117269"/>
            <a:ext cx="6480720" cy="1295507"/>
          </a:xfrm>
          <a:custGeom>
            <a:avLst/>
            <a:gdLst>
              <a:gd name="connsiteX0" fmla="*/ 0 w 6480720"/>
              <a:gd name="connsiteY0" fmla="*/ 647754 h 1295507"/>
              <a:gd name="connsiteX1" fmla="*/ 647754 w 6480720"/>
              <a:gd name="connsiteY1" fmla="*/ 0 h 1295507"/>
              <a:gd name="connsiteX2" fmla="*/ 1399610 w 6480720"/>
              <a:gd name="connsiteY2" fmla="*/ 0 h 1295507"/>
              <a:gd name="connsiteX3" fmla="*/ 1995909 w 6480720"/>
              <a:gd name="connsiteY3" fmla="*/ 0 h 1295507"/>
              <a:gd name="connsiteX4" fmla="*/ 2540357 w 6480720"/>
              <a:gd name="connsiteY4" fmla="*/ 0 h 1295507"/>
              <a:gd name="connsiteX5" fmla="*/ 3084804 w 6480720"/>
              <a:gd name="connsiteY5" fmla="*/ 0 h 1295507"/>
              <a:gd name="connsiteX6" fmla="*/ 3577399 w 6480720"/>
              <a:gd name="connsiteY6" fmla="*/ 0 h 1295507"/>
              <a:gd name="connsiteX7" fmla="*/ 4329255 w 6480720"/>
              <a:gd name="connsiteY7" fmla="*/ 0 h 1295507"/>
              <a:gd name="connsiteX8" fmla="*/ 4925555 w 6480720"/>
              <a:gd name="connsiteY8" fmla="*/ 0 h 1295507"/>
              <a:gd name="connsiteX9" fmla="*/ 5832967 w 6480720"/>
              <a:gd name="connsiteY9" fmla="*/ 0 h 1295507"/>
              <a:gd name="connsiteX10" fmla="*/ 6480721 w 6480720"/>
              <a:gd name="connsiteY10" fmla="*/ 647754 h 1295507"/>
              <a:gd name="connsiteX11" fmla="*/ 6480720 w 6480720"/>
              <a:gd name="connsiteY11" fmla="*/ 647754 h 1295507"/>
              <a:gd name="connsiteX12" fmla="*/ 5832966 w 6480720"/>
              <a:gd name="connsiteY12" fmla="*/ 1295508 h 1295507"/>
              <a:gd name="connsiteX13" fmla="*/ 5236667 w 6480720"/>
              <a:gd name="connsiteY13" fmla="*/ 1295508 h 1295507"/>
              <a:gd name="connsiteX14" fmla="*/ 4692219 w 6480720"/>
              <a:gd name="connsiteY14" fmla="*/ 1295508 h 1295507"/>
              <a:gd name="connsiteX15" fmla="*/ 4147772 w 6480720"/>
              <a:gd name="connsiteY15" fmla="*/ 1295508 h 1295507"/>
              <a:gd name="connsiteX16" fmla="*/ 3655177 w 6480720"/>
              <a:gd name="connsiteY16" fmla="*/ 1295508 h 1295507"/>
              <a:gd name="connsiteX17" fmla="*/ 3007025 w 6480720"/>
              <a:gd name="connsiteY17" fmla="*/ 1295507 h 1295507"/>
              <a:gd name="connsiteX18" fmla="*/ 2410726 w 6480720"/>
              <a:gd name="connsiteY18" fmla="*/ 1295507 h 1295507"/>
              <a:gd name="connsiteX19" fmla="*/ 1918131 w 6480720"/>
              <a:gd name="connsiteY19" fmla="*/ 1295507 h 1295507"/>
              <a:gd name="connsiteX20" fmla="*/ 647754 w 6480720"/>
              <a:gd name="connsiteY20" fmla="*/ 1295507 h 1295507"/>
              <a:gd name="connsiteX21" fmla="*/ 0 w 6480720"/>
              <a:gd name="connsiteY21" fmla="*/ 647753 h 1295507"/>
              <a:gd name="connsiteX22" fmla="*/ 0 w 6480720"/>
              <a:gd name="connsiteY22" fmla="*/ 647754 h 129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80720" h="1295507" fill="none" extrusionOk="0">
                <a:moveTo>
                  <a:pt x="0" y="647754"/>
                </a:moveTo>
                <a:cubicBezTo>
                  <a:pt x="-17272" y="242650"/>
                  <a:pt x="276388" y="3602"/>
                  <a:pt x="647754" y="0"/>
                </a:cubicBezTo>
                <a:cubicBezTo>
                  <a:pt x="805931" y="-17428"/>
                  <a:pt x="1146459" y="16204"/>
                  <a:pt x="1399610" y="0"/>
                </a:cubicBezTo>
                <a:cubicBezTo>
                  <a:pt x="1652761" y="-16204"/>
                  <a:pt x="1760598" y="20249"/>
                  <a:pt x="1995909" y="0"/>
                </a:cubicBezTo>
                <a:cubicBezTo>
                  <a:pt x="2231220" y="-20249"/>
                  <a:pt x="2315923" y="-12564"/>
                  <a:pt x="2540357" y="0"/>
                </a:cubicBezTo>
                <a:cubicBezTo>
                  <a:pt x="2764791" y="12564"/>
                  <a:pt x="2869841" y="1479"/>
                  <a:pt x="3084804" y="0"/>
                </a:cubicBezTo>
                <a:cubicBezTo>
                  <a:pt x="3299767" y="-1479"/>
                  <a:pt x="3331678" y="10811"/>
                  <a:pt x="3577399" y="0"/>
                </a:cubicBezTo>
                <a:cubicBezTo>
                  <a:pt x="3823121" y="-10811"/>
                  <a:pt x="4117214" y="11791"/>
                  <a:pt x="4329255" y="0"/>
                </a:cubicBezTo>
                <a:cubicBezTo>
                  <a:pt x="4541296" y="-11791"/>
                  <a:pt x="4745615" y="22244"/>
                  <a:pt x="4925555" y="0"/>
                </a:cubicBezTo>
                <a:cubicBezTo>
                  <a:pt x="5105495" y="-22244"/>
                  <a:pt x="5427259" y="22218"/>
                  <a:pt x="5832967" y="0"/>
                </a:cubicBezTo>
                <a:cubicBezTo>
                  <a:pt x="6151868" y="42794"/>
                  <a:pt x="6474078" y="280077"/>
                  <a:pt x="6480721" y="647754"/>
                </a:cubicBezTo>
                <a:lnTo>
                  <a:pt x="6480720" y="647754"/>
                </a:lnTo>
                <a:cubicBezTo>
                  <a:pt x="6455086" y="1030654"/>
                  <a:pt x="6149590" y="1317291"/>
                  <a:pt x="5832966" y="1295508"/>
                </a:cubicBezTo>
                <a:cubicBezTo>
                  <a:pt x="5558004" y="1277374"/>
                  <a:pt x="5415952" y="1316983"/>
                  <a:pt x="5236667" y="1295508"/>
                </a:cubicBezTo>
                <a:cubicBezTo>
                  <a:pt x="5057382" y="1274033"/>
                  <a:pt x="4827123" y="1284406"/>
                  <a:pt x="4692219" y="1295508"/>
                </a:cubicBezTo>
                <a:cubicBezTo>
                  <a:pt x="4557315" y="1306610"/>
                  <a:pt x="4352272" y="1272994"/>
                  <a:pt x="4147772" y="1295508"/>
                </a:cubicBezTo>
                <a:cubicBezTo>
                  <a:pt x="3943272" y="1318022"/>
                  <a:pt x="3813406" y="1278896"/>
                  <a:pt x="3655177" y="1295508"/>
                </a:cubicBezTo>
                <a:cubicBezTo>
                  <a:pt x="3496948" y="1312120"/>
                  <a:pt x="3219788" y="1285470"/>
                  <a:pt x="3007025" y="1295507"/>
                </a:cubicBezTo>
                <a:cubicBezTo>
                  <a:pt x="2794262" y="1305544"/>
                  <a:pt x="2703436" y="1313103"/>
                  <a:pt x="2410726" y="1295507"/>
                </a:cubicBezTo>
                <a:cubicBezTo>
                  <a:pt x="2118016" y="1277911"/>
                  <a:pt x="2036345" y="1293991"/>
                  <a:pt x="1918131" y="1295507"/>
                </a:cubicBezTo>
                <a:cubicBezTo>
                  <a:pt x="1799917" y="1297023"/>
                  <a:pt x="1232266" y="1342429"/>
                  <a:pt x="647754" y="1295507"/>
                </a:cubicBezTo>
                <a:cubicBezTo>
                  <a:pt x="276018" y="1370177"/>
                  <a:pt x="-14679" y="998890"/>
                  <a:pt x="0" y="647753"/>
                </a:cubicBezTo>
                <a:lnTo>
                  <a:pt x="0" y="647754"/>
                </a:lnTo>
                <a:close/>
              </a:path>
              <a:path w="6480720" h="1295507" stroke="0" extrusionOk="0">
                <a:moveTo>
                  <a:pt x="0" y="647754"/>
                </a:moveTo>
                <a:cubicBezTo>
                  <a:pt x="7749" y="230624"/>
                  <a:pt x="236551" y="-17479"/>
                  <a:pt x="647754" y="0"/>
                </a:cubicBezTo>
                <a:cubicBezTo>
                  <a:pt x="788999" y="-3281"/>
                  <a:pt x="927299" y="-21475"/>
                  <a:pt x="1192201" y="0"/>
                </a:cubicBezTo>
                <a:cubicBezTo>
                  <a:pt x="1457103" y="21475"/>
                  <a:pt x="1551635" y="22019"/>
                  <a:pt x="1840353" y="0"/>
                </a:cubicBezTo>
                <a:cubicBezTo>
                  <a:pt x="2129071" y="-22019"/>
                  <a:pt x="2134665" y="-14400"/>
                  <a:pt x="2332948" y="0"/>
                </a:cubicBezTo>
                <a:cubicBezTo>
                  <a:pt x="2531232" y="14400"/>
                  <a:pt x="2879030" y="-19520"/>
                  <a:pt x="3084804" y="0"/>
                </a:cubicBezTo>
                <a:cubicBezTo>
                  <a:pt x="3290578" y="19520"/>
                  <a:pt x="3450610" y="-12839"/>
                  <a:pt x="3681104" y="0"/>
                </a:cubicBezTo>
                <a:cubicBezTo>
                  <a:pt x="3911598" y="12839"/>
                  <a:pt x="3975389" y="9121"/>
                  <a:pt x="4173699" y="0"/>
                </a:cubicBezTo>
                <a:cubicBezTo>
                  <a:pt x="4372009" y="-9121"/>
                  <a:pt x="4537837" y="-10360"/>
                  <a:pt x="4666294" y="0"/>
                </a:cubicBezTo>
                <a:cubicBezTo>
                  <a:pt x="4794751" y="10360"/>
                  <a:pt x="5065567" y="9484"/>
                  <a:pt x="5262594" y="0"/>
                </a:cubicBezTo>
                <a:cubicBezTo>
                  <a:pt x="5459621" y="-9484"/>
                  <a:pt x="5615314" y="8035"/>
                  <a:pt x="5832967" y="0"/>
                </a:cubicBezTo>
                <a:cubicBezTo>
                  <a:pt x="6161069" y="61499"/>
                  <a:pt x="6411348" y="261978"/>
                  <a:pt x="6480721" y="647754"/>
                </a:cubicBezTo>
                <a:lnTo>
                  <a:pt x="6480720" y="647754"/>
                </a:lnTo>
                <a:cubicBezTo>
                  <a:pt x="6460492" y="1023095"/>
                  <a:pt x="6139952" y="1229848"/>
                  <a:pt x="5832966" y="1295508"/>
                </a:cubicBezTo>
                <a:cubicBezTo>
                  <a:pt x="5601643" y="1310185"/>
                  <a:pt x="5573137" y="1318533"/>
                  <a:pt x="5340371" y="1295508"/>
                </a:cubicBezTo>
                <a:cubicBezTo>
                  <a:pt x="5107605" y="1272483"/>
                  <a:pt x="4911095" y="1287282"/>
                  <a:pt x="4744071" y="1295508"/>
                </a:cubicBezTo>
                <a:cubicBezTo>
                  <a:pt x="4577047" y="1303734"/>
                  <a:pt x="4437391" y="1270023"/>
                  <a:pt x="4199624" y="1295508"/>
                </a:cubicBezTo>
                <a:cubicBezTo>
                  <a:pt x="3961857" y="1320993"/>
                  <a:pt x="3837181" y="1269549"/>
                  <a:pt x="3603325" y="1295508"/>
                </a:cubicBezTo>
                <a:cubicBezTo>
                  <a:pt x="3369469" y="1321467"/>
                  <a:pt x="3290730" y="1272382"/>
                  <a:pt x="3007025" y="1295507"/>
                </a:cubicBezTo>
                <a:cubicBezTo>
                  <a:pt x="2723320" y="1318632"/>
                  <a:pt x="2487562" y="1266913"/>
                  <a:pt x="2307022" y="1295507"/>
                </a:cubicBezTo>
                <a:cubicBezTo>
                  <a:pt x="2126482" y="1324101"/>
                  <a:pt x="1954253" y="1314029"/>
                  <a:pt x="1658870" y="1295507"/>
                </a:cubicBezTo>
                <a:cubicBezTo>
                  <a:pt x="1363487" y="1276985"/>
                  <a:pt x="853310" y="1274219"/>
                  <a:pt x="647754" y="1295507"/>
                </a:cubicBezTo>
                <a:cubicBezTo>
                  <a:pt x="329870" y="1237212"/>
                  <a:pt x="-5981" y="981196"/>
                  <a:pt x="0" y="647753"/>
                </a:cubicBezTo>
                <a:lnTo>
                  <a:pt x="0" y="647754"/>
                </a:lnTo>
                <a:close/>
              </a:path>
            </a:pathLst>
          </a:custGeom>
          <a:solidFill>
            <a:srgbClr val="B3C9F9"/>
          </a:solidFill>
          <a:ln w="57150">
            <a:solidFill>
              <a:srgbClr val="B3C9F9"/>
            </a:solidFill>
            <a:extLst>
              <a:ext uri="{C807C97D-BFC1-408E-A445-0C87EB9F89A2}">
                <ask:lineSketchStyleProps xmlns:ask="http://schemas.microsoft.com/office/drawing/2018/sketchyshapes" sd="831573391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13"/>
            <a:ext cx="8229600" cy="1143000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Berufsorientierung </a:t>
            </a:r>
            <a:b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</a:br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ab der 7. Klasse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478" y="1497067"/>
            <a:ext cx="8229600" cy="4525963"/>
          </a:xfrm>
        </p:spPr>
        <p:txBody>
          <a:bodyPr>
            <a:normAutofit/>
          </a:bodyPr>
          <a:lstStyle/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Berufsorientierende Fächer (</a:t>
            </a:r>
            <a:r>
              <a:rPr lang="de-DE" sz="3000" dirty="0" err="1">
                <a:latin typeface="Letters for Learners" pitchFamily="2" charset="0"/>
              </a:rPr>
              <a:t>BoZ</a:t>
            </a:r>
            <a:r>
              <a:rPr lang="de-DE" sz="3000" dirty="0">
                <a:latin typeface="Letters for Learners" pitchFamily="2" charset="0"/>
              </a:rPr>
              <a:t>):</a:t>
            </a:r>
          </a:p>
          <a:p>
            <a:pPr marL="0" indent="0">
              <a:buNone/>
            </a:pPr>
            <a:endParaRPr lang="de-DE" sz="3000" dirty="0">
              <a:latin typeface="Letters for Learners" pitchFamily="2" charset="0"/>
            </a:endParaRPr>
          </a:p>
          <a:p>
            <a:pPr marL="0" indent="0">
              <a:buNone/>
            </a:pPr>
            <a:endParaRPr lang="de-DE" sz="3000" dirty="0">
              <a:latin typeface="Letters for Learners" pitchFamily="2" charset="0"/>
            </a:endParaRP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Praxistage 7. Klasse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Betriebspraktika (8./9. Klasse)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Berufsberatung/JADE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</a:rPr>
              <a:t>Betriebserkundungen</a:t>
            </a:r>
          </a:p>
          <a:p>
            <a:pP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sz="3000" dirty="0">
                <a:latin typeface="Letters for Learners" pitchFamily="2" charset="0"/>
                <a:sym typeface="Wingdings" panose="05000000000000000000" pitchFamily="2" charset="2"/>
              </a:rPr>
              <a:t>Zusammenarbeit mit der Agentur für Arbeit</a:t>
            </a:r>
          </a:p>
          <a:p>
            <a:pPr marL="0" indent="0">
              <a:buNone/>
            </a:pPr>
            <a:endParaRPr lang="de-DE" sz="2800" b="1" dirty="0"/>
          </a:p>
        </p:txBody>
      </p:sp>
      <p:pic>
        <p:nvPicPr>
          <p:cNvPr id="4" name="Picture 3" descr="tpsfett 060219">
            <a:extLst>
              <a:ext uri="{FF2B5EF4-FFF2-40B4-BE49-F238E27FC236}">
                <a16:creationId xmlns:a16="http://schemas.microsoft.com/office/drawing/2014/main" id="{1A2840BD-2B74-C451-B94E-702894F6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B38F565-7A43-D00F-1BAB-BA1B91DBB675}"/>
              </a:ext>
            </a:extLst>
          </p:cNvPr>
          <p:cNvSpPr txBox="1"/>
          <p:nvPr/>
        </p:nvSpPr>
        <p:spPr>
          <a:xfrm>
            <a:off x="2036438" y="2181651"/>
            <a:ext cx="4927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6C96F4"/>
                </a:solidFill>
                <a:latin typeface="Letters for Learners" pitchFamily="2" charset="0"/>
              </a:rPr>
              <a:t>Wirtschaft und Kommunikation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5485D3-737A-C5D8-825C-C16A5E8DBF6B}"/>
              </a:ext>
            </a:extLst>
          </p:cNvPr>
          <p:cNvSpPr txBox="1"/>
          <p:nvPr/>
        </p:nvSpPr>
        <p:spPr>
          <a:xfrm>
            <a:off x="7169572" y="2035925"/>
            <a:ext cx="2138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6C96F4"/>
                </a:solidFill>
                <a:latin typeface="Letters for Learners" pitchFamily="2" charset="0"/>
              </a:rPr>
              <a:t>Technik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FA1C5F-3164-1E48-C118-2A5415E568DB}"/>
              </a:ext>
            </a:extLst>
          </p:cNvPr>
          <p:cNvSpPr txBox="1"/>
          <p:nvPr/>
        </p:nvSpPr>
        <p:spPr>
          <a:xfrm>
            <a:off x="4967536" y="2931989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6C96F4"/>
                </a:solidFill>
                <a:latin typeface="Letters for Learners" pitchFamily="2" charset="0"/>
              </a:rPr>
              <a:t>Ernährung und Soziales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342847D-5547-2853-B556-10E8A6BD35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5768" y="3364772"/>
            <a:ext cx="1029328" cy="98378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744FB23-63BD-5B51-9FB9-64DA3FCE0EA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834" y="2341371"/>
            <a:ext cx="1313596" cy="62610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4AB156A-2BE4-0CA5-DCD7-A7C02BC767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7495" y="1598370"/>
            <a:ext cx="912077" cy="107324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B22372A-79B2-E8BA-FB50-06A46272D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2724" y="5774716"/>
            <a:ext cx="2943208" cy="98966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6CE6753-2A15-497A-A655-EE75BDD0C6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3412">
            <a:off x="93318" y="5805264"/>
            <a:ext cx="2943208" cy="99864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6E2407C-5659-260D-A65C-2F2788600F9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2098"/>
          <a:stretch/>
        </p:blipFill>
        <p:spPr>
          <a:xfrm>
            <a:off x="3033837" y="5838715"/>
            <a:ext cx="3023566" cy="9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0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05C6D68-E038-F7FC-D15E-3B0E198BD8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088"/>
          <a:stretch/>
        </p:blipFill>
        <p:spPr>
          <a:xfrm>
            <a:off x="0" y="604176"/>
            <a:ext cx="9144000" cy="63355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3ECB66-E3EF-D1C5-E25B-EA2EFB11D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29" y="2921710"/>
            <a:ext cx="2138211" cy="16783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-40812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Schulabschlüsse 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55805"/>
            <a:ext cx="8229600" cy="4525963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Letters for Learners" pitchFamily="2" charset="0"/>
              </a:rPr>
              <a:t>Mittelschulabschluss</a:t>
            </a:r>
          </a:p>
          <a:p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Qualifizierender Abschluss der Mittelschule</a:t>
            </a:r>
          </a:p>
          <a:p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Mittlere Reife</a:t>
            </a:r>
          </a:p>
          <a:p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große Durchlässigkeit 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FF0000"/>
                </a:solidFill>
                <a:latin typeface="Letters for Learners" pitchFamily="2" charset="0"/>
                <a:sym typeface="Wingdings" panose="05000000000000000000" pitchFamily="2" charset="2"/>
              </a:rPr>
              <a:t>Vorrangig: </a:t>
            </a:r>
          </a:p>
          <a:p>
            <a:pPr marL="0" indent="0">
              <a:buNone/>
            </a:pPr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	Vorbereitung auf eine berufliche Ausbildung im 	Dualen System (auch dadurch kann die Mittlere 	Reife erlangt werden).</a:t>
            </a:r>
          </a:p>
          <a:p>
            <a:pPr marL="0" indent="0">
              <a:buNone/>
            </a:pPr>
            <a:r>
              <a:rPr lang="de-DE" sz="2800" b="1" dirty="0">
                <a:solidFill>
                  <a:srgbClr val="FF0000"/>
                </a:solidFill>
                <a:latin typeface="Letters for Learners" pitchFamily="2" charset="0"/>
                <a:sym typeface="Wingdings" panose="05000000000000000000" pitchFamily="2" charset="2"/>
              </a:rPr>
              <a:t>Aber:</a:t>
            </a:r>
            <a:r>
              <a:rPr lang="de-DE" sz="2800" dirty="0">
                <a:solidFill>
                  <a:srgbClr val="FF0000"/>
                </a:solidFill>
                <a:latin typeface="Letters for Learners" pitchFamily="2" charset="0"/>
                <a:sym typeface="Wingdings" panose="05000000000000000000" pitchFamily="2" charset="2"/>
              </a:rPr>
              <a:t> </a:t>
            </a:r>
            <a:r>
              <a:rPr lang="de-DE" sz="2800" dirty="0">
                <a:latin typeface="Letters for Learners" pitchFamily="2" charset="0"/>
                <a:sym typeface="Wingdings" panose="05000000000000000000" pitchFamily="2" charset="2"/>
              </a:rPr>
              <a:t>alle Wege stehen offen</a:t>
            </a:r>
          </a:p>
          <a:p>
            <a:pPr marL="0" indent="0">
              <a:buNone/>
            </a:pPr>
            <a:endParaRPr lang="de-DE" sz="2800" b="1" dirty="0">
              <a:sym typeface="Wingdings" panose="05000000000000000000" pitchFamily="2" charset="2"/>
            </a:endParaRPr>
          </a:p>
        </p:txBody>
      </p:sp>
      <p:pic>
        <p:nvPicPr>
          <p:cNvPr id="5" name="Picture 3" descr="tpsfett 060219">
            <a:extLst>
              <a:ext uri="{FF2B5EF4-FFF2-40B4-BE49-F238E27FC236}">
                <a16:creationId xmlns:a16="http://schemas.microsoft.com/office/drawing/2014/main" id="{56AC37D7-21C0-3D05-5FB6-F22A158F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E9B9EE0-72F4-3F7A-1D61-530D2EE6F528}"/>
              </a:ext>
            </a:extLst>
          </p:cNvPr>
          <p:cNvSpPr txBox="1">
            <a:spLocks/>
          </p:cNvSpPr>
          <p:nvPr/>
        </p:nvSpPr>
        <p:spPr>
          <a:xfrm>
            <a:off x="2195736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C0C63"/>
                </a:solidFill>
                <a:latin typeface="Avenir Next LT Pro Demi" panose="020B0704020202020204" pitchFamily="34" charset="0"/>
              </a:rPr>
              <a:t>weitere Bildungswege</a:t>
            </a:r>
          </a:p>
        </p:txBody>
      </p:sp>
      <p:pic>
        <p:nvPicPr>
          <p:cNvPr id="10" name="Grafik 9" descr="Pfeil nach rechts mit einfarbiger Füllung">
            <a:extLst>
              <a:ext uri="{FF2B5EF4-FFF2-40B4-BE49-F238E27FC236}">
                <a16:creationId xmlns:a16="http://schemas.microsoft.com/office/drawing/2014/main" id="{9403E760-0DBB-31A9-A730-F4E0C4A1C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28" y="4221088"/>
            <a:ext cx="76776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72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BD27422-3106-D5ED-CA55-FC9009F94B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CB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https://www.motivationsposter.de/media/catalog/product/cache/1/image/9df78eab33525d08d6e5fb8d27136e95/g/i/gip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809328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motivationsposter.de/media/catalog/product/cache/1/image/9df78eab33525d08d6e5fb8d27136e95/g/i/gipfel.jpg">
            <a:extLst>
              <a:ext uri="{FF2B5EF4-FFF2-40B4-BE49-F238E27FC236}">
                <a16:creationId xmlns:a16="http://schemas.microsoft.com/office/drawing/2014/main" id="{45221C23-9854-6667-9E27-F608C1C05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45691" r="76098" b="29309"/>
          <a:stretch/>
        </p:blipFill>
        <p:spPr bwMode="auto">
          <a:xfrm flipH="1">
            <a:off x="3582282" y="3573016"/>
            <a:ext cx="10488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5918FBB9-C320-E62C-7983-70E8C74911C6}"/>
              </a:ext>
            </a:extLst>
          </p:cNvPr>
          <p:cNvSpPr/>
          <p:nvPr/>
        </p:nvSpPr>
        <p:spPr>
          <a:xfrm>
            <a:off x="2688198" y="3155711"/>
            <a:ext cx="1863176" cy="2255062"/>
          </a:xfrm>
          <a:custGeom>
            <a:avLst/>
            <a:gdLst>
              <a:gd name="connsiteX0" fmla="*/ 1478166 w 1863176"/>
              <a:gd name="connsiteY0" fmla="*/ 0 h 2255062"/>
              <a:gd name="connsiteX1" fmla="*/ 0 w 1863176"/>
              <a:gd name="connsiteY1" fmla="*/ 550015 h 2255062"/>
              <a:gd name="connsiteX2" fmla="*/ 488139 w 1863176"/>
              <a:gd name="connsiteY2" fmla="*/ 2255062 h 2255062"/>
              <a:gd name="connsiteX3" fmla="*/ 1546918 w 1863176"/>
              <a:gd name="connsiteY3" fmla="*/ 2090057 h 2255062"/>
              <a:gd name="connsiteX4" fmla="*/ 783772 w 1863176"/>
              <a:gd name="connsiteY4" fmla="*/ 1381913 h 2255062"/>
              <a:gd name="connsiteX5" fmla="*/ 1313161 w 1863176"/>
              <a:gd name="connsiteY5" fmla="*/ 618767 h 2255062"/>
              <a:gd name="connsiteX6" fmla="*/ 1863176 w 1863176"/>
              <a:gd name="connsiteY6" fmla="*/ 330009 h 2255062"/>
              <a:gd name="connsiteX7" fmla="*/ 1478166 w 1863176"/>
              <a:gd name="connsiteY7" fmla="*/ 0 h 22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3176" h="2255062">
                <a:moveTo>
                  <a:pt x="1478166" y="0"/>
                </a:moveTo>
                <a:lnTo>
                  <a:pt x="0" y="550015"/>
                </a:lnTo>
                <a:lnTo>
                  <a:pt x="488139" y="2255062"/>
                </a:lnTo>
                <a:lnTo>
                  <a:pt x="1546918" y="2090057"/>
                </a:lnTo>
                <a:lnTo>
                  <a:pt x="783772" y="1381913"/>
                </a:lnTo>
                <a:lnTo>
                  <a:pt x="1313161" y="618767"/>
                </a:lnTo>
                <a:lnTo>
                  <a:pt x="1863176" y="330009"/>
                </a:lnTo>
                <a:lnTo>
                  <a:pt x="1478166" y="0"/>
                </a:lnTo>
                <a:close/>
              </a:path>
            </a:pathLst>
          </a:custGeom>
          <a:solidFill>
            <a:srgbClr val="8ACB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C2252C7-BEDF-6DE1-F327-59FAB7DA9863}"/>
              </a:ext>
            </a:extLst>
          </p:cNvPr>
          <p:cNvSpPr/>
          <p:nvPr/>
        </p:nvSpPr>
        <p:spPr>
          <a:xfrm>
            <a:off x="417201" y="1034596"/>
            <a:ext cx="4261382" cy="4241068"/>
          </a:xfrm>
          <a:custGeom>
            <a:avLst/>
            <a:gdLst>
              <a:gd name="connsiteX0" fmla="*/ 0 w 4261382"/>
              <a:gd name="connsiteY0" fmla="*/ 2120534 h 4241068"/>
              <a:gd name="connsiteX1" fmla="*/ 2130691 w 4261382"/>
              <a:gd name="connsiteY1" fmla="*/ 0 h 4241068"/>
              <a:gd name="connsiteX2" fmla="*/ 4261382 w 4261382"/>
              <a:gd name="connsiteY2" fmla="*/ 2120534 h 4241068"/>
              <a:gd name="connsiteX3" fmla="*/ 2130691 w 4261382"/>
              <a:gd name="connsiteY3" fmla="*/ 4241068 h 4241068"/>
              <a:gd name="connsiteX4" fmla="*/ 0 w 4261382"/>
              <a:gd name="connsiteY4" fmla="*/ 2120534 h 424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1382" h="4241068" fill="none" extrusionOk="0">
                <a:moveTo>
                  <a:pt x="0" y="2120534"/>
                </a:moveTo>
                <a:cubicBezTo>
                  <a:pt x="93269" y="860747"/>
                  <a:pt x="1052617" y="6511"/>
                  <a:pt x="2130691" y="0"/>
                </a:cubicBezTo>
                <a:cubicBezTo>
                  <a:pt x="3393558" y="147204"/>
                  <a:pt x="4213958" y="948376"/>
                  <a:pt x="4261382" y="2120534"/>
                </a:cubicBezTo>
                <a:cubicBezTo>
                  <a:pt x="4549057" y="3333390"/>
                  <a:pt x="3099866" y="4146338"/>
                  <a:pt x="2130691" y="4241068"/>
                </a:cubicBezTo>
                <a:cubicBezTo>
                  <a:pt x="793590" y="4288919"/>
                  <a:pt x="77999" y="3185938"/>
                  <a:pt x="0" y="2120534"/>
                </a:cubicBezTo>
                <a:close/>
              </a:path>
              <a:path w="4261382" h="4241068" stroke="0" extrusionOk="0">
                <a:moveTo>
                  <a:pt x="0" y="2120534"/>
                </a:moveTo>
                <a:cubicBezTo>
                  <a:pt x="-59305" y="1053443"/>
                  <a:pt x="905690" y="-19926"/>
                  <a:pt x="2130691" y="0"/>
                </a:cubicBezTo>
                <a:cubicBezTo>
                  <a:pt x="3339548" y="-4740"/>
                  <a:pt x="4218195" y="1028053"/>
                  <a:pt x="4261382" y="2120534"/>
                </a:cubicBezTo>
                <a:cubicBezTo>
                  <a:pt x="4205316" y="3310412"/>
                  <a:pt x="3126005" y="4455614"/>
                  <a:pt x="2130691" y="4241068"/>
                </a:cubicBezTo>
                <a:cubicBezTo>
                  <a:pt x="1157243" y="4109503"/>
                  <a:pt x="-177234" y="3332328"/>
                  <a:pt x="0" y="212053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3480" y="692696"/>
            <a:ext cx="3250704" cy="478112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de-DE" sz="3600" b="1" dirty="0">
                <a:solidFill>
                  <a:srgbClr val="0C0C63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Warum sollte man das Kind also unnötig überfordern?</a:t>
            </a:r>
          </a:p>
        </p:txBody>
      </p:sp>
      <p:pic>
        <p:nvPicPr>
          <p:cNvPr id="6" name="Picture 3" descr="tpsfett 060219">
            <a:extLst>
              <a:ext uri="{FF2B5EF4-FFF2-40B4-BE49-F238E27FC236}">
                <a16:creationId xmlns:a16="http://schemas.microsoft.com/office/drawing/2014/main" id="{923E5F01-91C3-5754-7C53-83C98799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" cy="9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63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Bildschirmpräsentation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Avenir Next LT Pro Demi</vt:lpstr>
      <vt:lpstr>Avenir Next LT Pro Light</vt:lpstr>
      <vt:lpstr>Calibri</vt:lpstr>
      <vt:lpstr>Letters for Learners</vt:lpstr>
      <vt:lpstr>Wingdings</vt:lpstr>
      <vt:lpstr>Larissa</vt:lpstr>
      <vt:lpstr>an der Mittelschule München  Toni-Pfülf-Straße</vt:lpstr>
      <vt:lpstr>Wir stellen uns vor: http://www.ms-toni-pfülf.de</vt:lpstr>
      <vt:lpstr>Fächer in der 5. Klasse</vt:lpstr>
      <vt:lpstr>Zusätzlich in der Ganztagsklasse</vt:lpstr>
      <vt:lpstr>Berufsorientierung  ab der 7. Klasse</vt:lpstr>
      <vt:lpstr>Schulabschlüsse und</vt:lpstr>
      <vt:lpstr>PowerPoint-Präsentation</vt:lpstr>
    </vt:vector>
  </TitlesOfParts>
  <Company>Landeshauptstadt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Mittelschule an  der Toni-Pfülf-Straße</dc:title>
  <dc:creator>Elisabeth Vogt</dc:creator>
  <cp:lastModifiedBy>Katharina Maria Koesling</cp:lastModifiedBy>
  <cp:revision>52</cp:revision>
  <cp:lastPrinted>2018-11-29T14:44:21Z</cp:lastPrinted>
  <dcterms:created xsi:type="dcterms:W3CDTF">2018-11-28T11:58:21Z</dcterms:created>
  <dcterms:modified xsi:type="dcterms:W3CDTF">2025-12-03T13:58:35Z</dcterms:modified>
</cp:coreProperties>
</file>