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22" r:id="rId2"/>
    <p:sldId id="269" r:id="rId3"/>
    <p:sldId id="274" r:id="rId4"/>
    <p:sldId id="329" r:id="rId5"/>
    <p:sldId id="284" r:id="rId6"/>
    <p:sldId id="330" r:id="rId7"/>
    <p:sldId id="331" r:id="rId8"/>
    <p:sldId id="332" r:id="rId9"/>
    <p:sldId id="333" r:id="rId10"/>
    <p:sldId id="334" r:id="rId11"/>
    <p:sldId id="279" r:id="rId12"/>
    <p:sldId id="294" r:id="rId13"/>
    <p:sldId id="293" r:id="rId14"/>
    <p:sldId id="328" r:id="rId15"/>
    <p:sldId id="324" r:id="rId16"/>
    <p:sldId id="325" r:id="rId17"/>
    <p:sldId id="326" r:id="rId18"/>
    <p:sldId id="327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- /Kapitelfolien" id="{ECD1D396-0022-364A-99A5-6FEEDFC33787}">
          <p14:sldIdLst>
            <p14:sldId id="322"/>
          </p14:sldIdLst>
        </p14:section>
        <p14:section name="Inhaltsfolien" id="{E29185E7-3195-734A-BA34-D75346D99764}">
          <p14:sldIdLst>
            <p14:sldId id="269"/>
            <p14:sldId id="274"/>
            <p14:sldId id="329"/>
            <p14:sldId id="284"/>
            <p14:sldId id="330"/>
            <p14:sldId id="331"/>
            <p14:sldId id="332"/>
            <p14:sldId id="333"/>
            <p14:sldId id="334"/>
            <p14:sldId id="279"/>
          </p14:sldIdLst>
        </p14:section>
        <p14:section name="Bildfolien" id="{999731A1-D717-7749-8534-2A7530CE85E6}">
          <p14:sldIdLst/>
        </p14:section>
        <p14:section name="Grafiken" id="{86E1E28C-AFED-4847-8769-900918ACC23D}">
          <p14:sldIdLst>
            <p14:sldId id="294"/>
            <p14:sldId id="293"/>
            <p14:sldId id="328"/>
          </p14:sldIdLst>
        </p14:section>
        <p14:section name="Illustrationen" id="{02CC9DFC-02DD-6B4A-B851-7AD2B1478E41}">
          <p14:sldIdLst>
            <p14:sldId id="324"/>
            <p14:sldId id="325"/>
          </p14:sldIdLst>
        </p14:section>
        <p14:section name="Icons" id="{01BEB9A6-D4B8-714D-80BF-43F90C012ECE}">
          <p14:sldIdLst>
            <p14:sldId id="326"/>
          </p14:sldIdLst>
        </p14:section>
        <p14:section name="Tags" id="{AC20BE7D-98AD-2F4B-A50E-C0D6F77DDA6E}">
          <p14:sldIdLst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44"/>
  </p:normalViewPr>
  <p:slideViewPr>
    <p:cSldViewPr snapToGrid="0">
      <p:cViewPr varScale="1">
        <p:scale>
          <a:sx n="161" d="100"/>
          <a:sy n="161" d="100"/>
        </p:scale>
        <p:origin x="15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4D-CD48-B01B-9B57961E1E6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4D-CD48-B01B-9B57961E1E6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4D-CD48-B01B-9B57961E1E64}"/>
              </c:ext>
            </c:extLst>
          </c:dPt>
          <c:dLbls>
            <c:dLbl>
              <c:idx val="0"/>
              <c:layout>
                <c:manualLayout>
                  <c:x val="6.9236983622009071E-2"/>
                  <c:y val="-0.26704644759520629"/>
                </c:manualLayout>
              </c:layout>
              <c:tx>
                <c:rich>
                  <a:bodyPr/>
                  <a:lstStyle/>
                  <a:p>
                    <a:fld id="{E98176F1-6C6B-2744-BFF2-A26EE2A20560}" type="VALUE">
                      <a:rPr 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4D-CD48-B01B-9B57961E1E64}"/>
                </c:ext>
              </c:extLst>
            </c:dLbl>
            <c:dLbl>
              <c:idx val="1"/>
              <c:layout>
                <c:manualLayout>
                  <c:x val="-6.0821905734309206E-2"/>
                  <c:y val="9.977635297375928E-2"/>
                </c:manualLayout>
              </c:layout>
              <c:tx>
                <c:rich>
                  <a:bodyPr/>
                  <a:lstStyle/>
                  <a:p>
                    <a:fld id="{AD87D13C-9D77-7244-A1C2-413F082CA719}" type="VALUE">
                      <a:rPr 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4D-CD48-B01B-9B57961E1E64}"/>
                </c:ext>
              </c:extLst>
            </c:dLbl>
            <c:dLbl>
              <c:idx val="2"/>
              <c:layout>
                <c:manualLayout>
                  <c:x val="-0.12007596189583662"/>
                  <c:y val="8.73090563937370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6C3A1E-8E1C-794B-9A80-BF4D6F83518B}" type="VALUE">
                      <a:rPr 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 b="1"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4D-CD48-B01B-9B57961E1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0.6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4D-CD48-B01B-9B57961E1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2488255887537"/>
          <c:y val="3.0516197441513768E-2"/>
          <c:w val="0.76209979956521823"/>
          <c:h val="0.90409195089809957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6-5842-878E-046C668152E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E566-5842-878E-046C668152E7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66-5842-878E-046C66815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2488255887537"/>
          <c:y val="3.0516197441513768E-2"/>
          <c:w val="0.76209979956521823"/>
          <c:h val="0.90409195089809957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0-1F4E-AD10-E616D99890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0-1F4E-AD10-E616D998907D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0-1F4E-AD10-E616D9989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00588598652402E-2"/>
          <c:y val="5.4231457529782631E-2"/>
          <c:w val="0.93019432985664907"/>
          <c:h val="0.68612662340348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D-4CE7-9A74-149C1223890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D-4CE7-9A74-149C1223890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D-4CE7-9A74-149C12238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2665888"/>
        <c:axId val="1282664928"/>
      </c:barChart>
      <c:catAx>
        <c:axId val="12826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2664928"/>
        <c:crosses val="autoZero"/>
        <c:auto val="1"/>
        <c:lblAlgn val="ctr"/>
        <c:lblOffset val="100"/>
        <c:noMultiLvlLbl val="0"/>
      </c:catAx>
      <c:valAx>
        <c:axId val="12826649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26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11651462069441"/>
          <c:y val="0.91558495601533219"/>
          <c:w val="0.59776697075861107"/>
          <c:h val="8.4415043984667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9385-0902-3148-B397-A5E95B8C61B7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3A0D2-D543-6C44-8201-56C70C8E78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69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Full-1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9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Full-7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10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Foto-Full-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25D08E0-680F-9CFC-8662-131DE4D9C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88264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 descr="Logo Landeshauptstadt München, Referat für Bildung und Sport">
            <a:extLst>
              <a:ext uri="{FF2B5EF4-FFF2-40B4-BE49-F238E27FC236}">
                <a16:creationId xmlns:a16="http://schemas.microsoft.com/office/drawing/2014/main" id="{D8E232C2-DF1D-2CD4-9C08-59EF78A00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535" y="303213"/>
            <a:ext cx="1130399" cy="3851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569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Foto-Full-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25D08E0-680F-9CFC-8662-131DE4D9C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88264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 descr="Logo Landeshauptstadt München, Referat für Bildung und Sport">
            <a:extLst>
              <a:ext uri="{FF2B5EF4-FFF2-40B4-BE49-F238E27FC236}">
                <a16:creationId xmlns:a16="http://schemas.microsoft.com/office/drawing/2014/main" id="{D8E232C2-DF1D-2CD4-9C08-59EF78A00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535" y="303213"/>
            <a:ext cx="1130399" cy="3851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589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folie-Foto-Par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02B76105-7F73-A476-F070-4F9BEB9183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45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Keyvisual-Part-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Logo Landeshauptstadt München, Referat für Bildung und Sport">
            <a:extLst>
              <a:ext uri="{FF2B5EF4-FFF2-40B4-BE49-F238E27FC236}">
                <a16:creationId xmlns:a16="http://schemas.microsoft.com/office/drawing/2014/main" id="{10C286AC-A056-F97D-E5E9-6A7236196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Part-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27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Agenda-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FC765D90-3D56-C06A-97EA-D373447255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1" y="303213"/>
            <a:ext cx="6155697" cy="91033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(H2)</a:t>
            </a:r>
            <a:br>
              <a:rPr lang="de-DE" dirty="0"/>
            </a:br>
            <a:r>
              <a:rPr lang="de-DE" dirty="0"/>
              <a:t>Arial, 30Pt.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3332AB4F-968A-D9FE-4A5F-E16B79792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43" y="1902483"/>
            <a:ext cx="6783627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9EF6B3B8-4317-3228-951D-011A9CDA8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943" y="2362521"/>
            <a:ext cx="6783627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C621088-5535-B9A1-EA94-18D7F89C3E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942" y="2851516"/>
            <a:ext cx="6783627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BB60076-85FB-7D2A-3394-0EF3F572A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942" y="3340511"/>
            <a:ext cx="6783627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A23FC5CA-C2B9-7598-5588-63A065A0A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941" y="3830018"/>
            <a:ext cx="6783627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4B2B99-7F92-4C63-9DE9-01CA02107F9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E55894-92D3-935E-0397-E27F719F53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34AC83D-7732-4B02-95ED-577598AE00F8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24A7AC-03AE-B295-C418-4019F68EF0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88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Agenda-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782CDFB5-C695-1429-5695-570E8D6E8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2" y="303213"/>
            <a:ext cx="6155696" cy="896403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(H2)</a:t>
            </a:r>
            <a:br>
              <a:rPr lang="de-DE" dirty="0"/>
            </a:br>
            <a:r>
              <a:rPr lang="de-DE" dirty="0"/>
              <a:t>Arial, 30Pt.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3332AB4F-968A-D9FE-4A5F-E16B79792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44" y="1902483"/>
            <a:ext cx="3276340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9EF6B3B8-4317-3228-951D-011A9CDA8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944" y="236252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C621088-5535-B9A1-EA94-18D7F89C3E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943" y="2851516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BB60076-85FB-7D2A-3394-0EF3F572A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943" y="334051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A23FC5CA-C2B9-7598-5588-63A065A0A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942" y="3830018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161DA245-E073-3FDD-04A3-199BB39F09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76230" y="1902483"/>
            <a:ext cx="3276340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012FA0AB-937C-0703-A52A-075664C35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76230" y="236252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8EE70642-D5E8-F40C-B68C-282EF0BCFF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76229" y="2851516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20569C38-FDB7-D2C0-376F-06D405B3D8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76229" y="334051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878F07AD-429B-F2E1-9890-89DE008299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76228" y="3830018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06896-1890-013E-4111-E55B8C50AD8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CC94E-9C2B-9E9F-E301-3C28013625A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B0A60B50-C297-48B0-8F79-831EE9086EDC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40CBEC-544C-9756-CB44-CC7C3E6ABEC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1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Keyvisual-Part-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95049A94-F707-32BB-2BBE-36A100AD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92B9BD-CD02-41F4-1749-5C17DB4068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3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67CF38-D704-0080-405B-75A3FE60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74566F-20F7-E705-C85D-A3E73D93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EC21-352E-458F-A564-16F9C9E9326E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902E4D2-90C1-0C22-25BA-CF481B28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87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Foto-Part-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 descr="Beschreibung einfügen">
            <a:extLst>
              <a:ext uri="{FF2B5EF4-FFF2-40B4-BE49-F238E27FC236}">
                <a16:creationId xmlns:a16="http://schemas.microsoft.com/office/drawing/2014/main" id="{4133663C-983E-6CCF-2C16-BD9179C027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571999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95049A94-F707-32BB-2BBE-36A100AD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D634642-9A68-4130-350C-1359EC80CE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3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994042-8296-CEB6-3DEE-FA520C31CC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255204-6A73-C099-A72B-03FAA95B330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CD7ABB-F9A9-4B07-BFDD-AFDEC676BDFB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416A3C-8ACC-CB91-161F-EAD6AB1B5C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0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Full-2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4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1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C4F621D-C3AC-665E-1CD7-05C6AC68B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53BF2F6B-192A-A842-A865-A811A5E0DA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404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5F6218-55FA-ABE0-D4B3-E3BDFFB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100276-A939-4630-5A38-3E3A0D86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31B-BB08-4861-8D10-3CC139B6134F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DF716E-094F-032D-42FD-C858DD6F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76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F0932945-2E59-0B5A-3465-2F8C5984F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68FD482F-AB6D-492D-41F7-51F84EE006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56886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28E69C-1A7B-3CEE-EB23-74E0082E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B81C26-F104-28B7-E9C9-7D2A31A6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8727-0046-4A28-B229-FE0667795362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AAE3642-21D9-5ABE-A3EB-A7AFC9CB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57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Illustration-2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C4F621D-C3AC-665E-1CD7-05C6AC68B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28051599-87D5-8538-30DC-3BDE9DC0E5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404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1832BAC-20A8-66F3-0086-65ECC3D4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87000A3-005E-D76F-9B3E-F8E31D43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0E45-5EE5-498C-8C0E-DEBFF1324448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26360D-2F56-8D6A-A886-8CA6EC9C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368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3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95049A94-F707-32BB-2BBE-36A100AD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3-zeilige Headline (H2), </a:t>
            </a:r>
            <a:br>
              <a:rPr lang="de-DE" dirty="0"/>
            </a:br>
            <a:r>
              <a:rPr lang="de-DE" dirty="0"/>
              <a:t>Arial 30Pt.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6D3A9D-2E64-A3F1-F833-1EE85D5BD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2439204-3444-DD41-D360-9966AD2C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467AD5-4C74-4EE4-5919-7539015B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81A-2BEC-4A22-BF60-27E0FD166DC4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9E4698-24D1-368A-333C-E4E985F6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53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4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95049A94-F707-32BB-2BBE-36A100AD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3-zeilige Headline (H2), </a:t>
            </a:r>
            <a:br>
              <a:rPr lang="de-DE" dirty="0"/>
            </a:br>
            <a:r>
              <a:rPr lang="de-DE" dirty="0"/>
              <a:t>Arial 30Pt.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F33F84-3F3A-7534-4C3F-AF08A3A351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606507-6437-BDE4-704A-8C0930F5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FB7092-71AD-D0CF-98A5-4DA7CCC4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34C-A671-4BDE-829F-8B3C9BA47DEA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6637FEB-BE88-B0E0-A0F2-E096AA98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81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5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:a16="http://schemas.microsoft.com/office/drawing/2014/main" id="{DBAB7D33-3F6B-F1E4-7EB6-BF81580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49"/>
            <a:ext cx="5940425" cy="859065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(H2), </a:t>
            </a:r>
            <a:br>
              <a:rPr lang="de-DE" dirty="0"/>
            </a:br>
            <a:r>
              <a:rPr lang="de-DE" dirty="0"/>
              <a:t>Arial 30Pt.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A05CD454-0535-3A36-2777-C981A77391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1" y="2571750"/>
            <a:ext cx="5940425" cy="14049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E690270-C8A4-9129-1A5A-ECBD2741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1E1CC7-A496-6909-73C6-86F73D85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37AA-39AC-4E45-B82E-D0A1522554AB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75F4F-47E0-65C4-8897-C750B7BA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655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6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:a16="http://schemas.microsoft.com/office/drawing/2014/main" id="{DBAB7D33-3F6B-F1E4-7EB6-BF81580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51"/>
            <a:ext cx="5940425" cy="85906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30Pt.</a:t>
            </a:r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9469D55C-84E5-D306-7E7E-DFDBE37811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1" y="2571750"/>
            <a:ext cx="5940425" cy="14049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74FAB5-B955-B15A-341A-14339A70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BC99D4-C65B-6B23-4C0A-C1E15084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B0D-5328-4294-A121-1F212A5A9AB4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2D922F-818B-40EF-1657-5A0D3A21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66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Bild-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 descr="Beschreibung einfügen">
            <a:extLst>
              <a:ext uri="{FF2B5EF4-FFF2-40B4-BE49-F238E27FC236}">
                <a16:creationId xmlns:a16="http://schemas.microsoft.com/office/drawing/2014/main" id="{4133663C-983E-6CCF-2C16-BD9179C027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571999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B61964ED-3F81-F102-173C-7D64860AB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5" y="1492250"/>
            <a:ext cx="3806234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D9E075-6042-78D6-80B8-DC70CC003D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EFADC77-7688-8260-6FA1-40484EFCAC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112941E-E27D-4636-BF5E-E940F49C4EC9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761156-C878-4BE3-7589-AB1A4015CC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006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Text-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0F8CFE91-8708-0708-C813-4964AD3D3E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5" y="1492250"/>
            <a:ext cx="5940424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AC38C2-62FE-5D59-449F-CBEC0B66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85D20D-F4AF-5D9D-30D4-AE72385E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207-34D6-484D-83E6-1AE8D30F92E3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59E2721-75D1-EFED-26A1-A6383E3A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486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Text-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66623798-B0A1-BD04-DACB-B7F7950E9F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5" y="1492251"/>
            <a:ext cx="5940424" cy="2484438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AAD3E9-A855-A956-447C-F946C0D5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A3245B-E794-2FED-3A27-4C007D54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FF4B-4277-49CD-9DA9-9E855C444F13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45F1B5-E06E-C4B2-7F01-DD554A7B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5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Full-3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39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Bulletpoin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>
            <a:extLst>
              <a:ext uri="{FF2B5EF4-FFF2-40B4-BE49-F238E27FC236}">
                <a16:creationId xmlns:a16="http://schemas.microsoft.com/office/drawing/2014/main" id="{6B0E6B56-C4F1-8512-ED8C-9BEA2D243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945" y="2651972"/>
            <a:ext cx="6947856" cy="80528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177800" indent="-17780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Punkt 1</a:t>
            </a:r>
          </a:p>
          <a:p>
            <a:r>
              <a:rPr lang="de-DE" dirty="0"/>
              <a:t>Punkt 2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A1C620C-EA90-D478-E75B-BB07092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3" y="1492251"/>
            <a:ext cx="6947857" cy="944696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(H2)</a:t>
            </a:r>
            <a:br>
              <a:rPr lang="de-DE" dirty="0"/>
            </a:br>
            <a:r>
              <a:rPr lang="de-DE" dirty="0"/>
              <a:t>Arial, 30Pt.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913FC59-AB41-B2B7-8ECF-5ECBD6AE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15A12F-740E-2B8E-4FAE-AC290059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F9B81C3-5D42-49B7-B05B-072F5507494F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71154E-E297-C673-1E74-7FB62096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82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Text-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>
            <a:extLst>
              <a:ext uri="{FF2B5EF4-FFF2-40B4-BE49-F238E27FC236}">
                <a16:creationId xmlns:a16="http://schemas.microsoft.com/office/drawing/2014/main" id="{C4DAD704-CDF2-092C-1EB0-A3D8FACD12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4" y="1492250"/>
            <a:ext cx="6156324" cy="2484438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A84277-6DBF-D96F-F314-B1AB71D3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96079C-297A-0703-6B8D-2544165A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B237CC-B60B-474D-833A-5A53457E9846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4718AA-A10F-8C52-E44A-73588FA4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56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Text-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7063CC86-6742-837D-2C3D-D0BA3CF69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2" y="303213"/>
            <a:ext cx="6165807" cy="900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(H2)</a:t>
            </a:r>
            <a:br>
              <a:rPr lang="de-DE" dirty="0"/>
            </a:br>
            <a:r>
              <a:rPr lang="de-DE" dirty="0"/>
              <a:t>Arial, 30Pt.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BED6DD3A-969B-AF3D-111C-E2FA6296CF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1492250"/>
            <a:ext cx="6948487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4162CBD-6683-8454-1BC3-F307591C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7E30D2C-C341-3C34-84DC-CFF59016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7815115-3B9D-43D4-BBA8-5D3B8140DB8A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F825C54-94A9-98DD-5334-C39DF7CF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36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Text-3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568100E-916C-3AAA-15D5-4528280353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943" y="1492250"/>
            <a:ext cx="6947857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C3E55F00-35CC-DEDD-D04B-ED583F79A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303213"/>
            <a:ext cx="6156325" cy="57142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(H3)</a:t>
            </a:r>
            <a:br>
              <a:rPr lang="de-DE" dirty="0"/>
            </a:br>
            <a:r>
              <a:rPr lang="de-DE" dirty="0"/>
              <a:t>Arial 20 Pt.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CA1B0D-1175-AF12-1DA1-D8A1799D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1DA391-377E-CF85-13BC-CB5ECE21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54F174F-17B9-471C-9B96-FBE57087DC75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B19643-FB9F-739E-81BC-A43EE22F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158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Bild-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 descr="Beschreibung einfügen">
            <a:extLst>
              <a:ext uri="{FF2B5EF4-FFF2-40B4-BE49-F238E27FC236}">
                <a16:creationId xmlns:a16="http://schemas.microsoft.com/office/drawing/2014/main" id="{09FD12FB-D28A-B2ED-EC77-1C41209B9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815" y="303213"/>
            <a:ext cx="3077162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4" descr="Beschreibung einfügen">
            <a:extLst>
              <a:ext uri="{FF2B5EF4-FFF2-40B4-BE49-F238E27FC236}">
                <a16:creationId xmlns:a16="http://schemas.microsoft.com/office/drawing/2014/main" id="{43E5CD4E-8328-4424-0933-003AB97DB2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943" y="303213"/>
            <a:ext cx="3077162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4C73BF3-6631-D6E5-F28C-90E78DAD21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AA0838-9652-84C6-CC2F-787BEA56B9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EC421E-40F9-421A-9E07-015068D924F6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1C0A7F5-F098-2AE3-3F9D-6D09F5F14B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484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-Bild-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 descr="Beschreibung einfügen">
            <a:extLst>
              <a:ext uri="{FF2B5EF4-FFF2-40B4-BE49-F238E27FC236}">
                <a16:creationId xmlns:a16="http://schemas.microsoft.com/office/drawing/2014/main" id="{BA4E22B6-B39B-08D2-8EFE-F5B4871775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9143996" cy="5143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C2B365-8365-02E1-7A98-FAB2357953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7A8FC8-4643-48D1-2826-8738CB0FB6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5014F64-000A-40B6-9533-6BAEFD7137FA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11" name="Textplatzhalter 3" descr="Logo Landeshauptstadt München, Referat für Bildung und Sport">
            <a:extLst>
              <a:ext uri="{FF2B5EF4-FFF2-40B4-BE49-F238E27FC236}">
                <a16:creationId xmlns:a16="http://schemas.microsoft.com/office/drawing/2014/main" id="{3FC2AD55-1F43-47EC-871C-D380FEAB34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6535" y="303213"/>
            <a:ext cx="1130399" cy="3851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AF8BF8-6D29-2F2F-414B-F716D3A64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72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-Bild-3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 descr="Beschreibung einfügen">
            <a:extLst>
              <a:ext uri="{FF2B5EF4-FFF2-40B4-BE49-F238E27FC236}">
                <a16:creationId xmlns:a16="http://schemas.microsoft.com/office/drawing/2014/main" id="{BA4E22B6-B39B-08D2-8EFE-F5B4871775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9143996" cy="5143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8E06E79-64D8-0383-AAF9-88DE8AC52F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9F662B6-6229-CBE5-EE23-DD2D8FD3CA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A973911-5BE7-4B12-AA76-E8D51190FD6A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909AC2-712A-EF1E-09C7-B1BB5154E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" descr="Logo Landeshauptstadt München, Referat für Bildung und Sport">
            <a:extLst>
              <a:ext uri="{FF2B5EF4-FFF2-40B4-BE49-F238E27FC236}">
                <a16:creationId xmlns:a16="http://schemas.microsoft.com/office/drawing/2014/main" id="{6F601977-F5A9-75D4-EA1F-C645806937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6535" y="303213"/>
            <a:ext cx="1130399" cy="3851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6063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-Text-Bild-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 descr="Beschreibung einfügen">
            <a:extLst>
              <a:ext uri="{FF2B5EF4-FFF2-40B4-BE49-F238E27FC236}">
                <a16:creationId xmlns:a16="http://schemas.microsoft.com/office/drawing/2014/main" id="{09FD12FB-D28A-B2ED-EC77-1C41209B9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7" y="303213"/>
            <a:ext cx="3060069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27023B62-088B-BEB9-4EBB-D79526CDF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4" y="303213"/>
            <a:ext cx="4631695" cy="5714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(H3)</a:t>
            </a:r>
            <a:br>
              <a:rPr lang="de-DE" dirty="0"/>
            </a:br>
            <a:r>
              <a:rPr lang="de-DE" dirty="0"/>
              <a:t>Arial 20 Pt.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DEFA13B-1255-511C-86F2-99D6872F86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944" y="1492250"/>
            <a:ext cx="4631695" cy="2831555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423509C-4191-A296-E12C-D23C487185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B9CEC9F-EB59-98B6-2632-331BEB6BAE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35B9131-8C13-42B9-A7D1-06DFFDEA48FB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2527373-A94C-F2D2-E4F6-A03794062F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869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Inhaltsfolie-Text-Bild-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1" descr="Beschreibung einfügen">
            <a:extLst>
              <a:ext uri="{FF2B5EF4-FFF2-40B4-BE49-F238E27FC236}">
                <a16:creationId xmlns:a16="http://schemas.microsoft.com/office/drawing/2014/main" id="{204174E4-3EC4-0CAF-177F-8BD9F3F3F1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313" y="303213"/>
            <a:ext cx="3044649" cy="226853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65F50BAC-90FD-4FE7-0C77-6F7849185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4" y="2777748"/>
            <a:ext cx="3044648" cy="144651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Text, 18 Pt.</a:t>
            </a:r>
          </a:p>
        </p:txBody>
      </p:sp>
      <p:sp>
        <p:nvSpPr>
          <p:cNvPr id="7" name="Bildplatzhalter 11" descr="Beschreibung einfügen">
            <a:extLst>
              <a:ext uri="{FF2B5EF4-FFF2-40B4-BE49-F238E27FC236}">
                <a16:creationId xmlns:a16="http://schemas.microsoft.com/office/drawing/2014/main" id="{87CF2A8B-84A8-BB59-9F86-3E0CE22DD3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05277" y="303213"/>
            <a:ext cx="3044649" cy="226853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3FEC885E-A6BC-BE5B-3D5C-776C035D6D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5278" y="2777748"/>
            <a:ext cx="3044648" cy="144651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Text, 18 Pt.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FE2DD12-996C-9C2D-4748-596FDB7F8B5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F662D04-C4AD-EA9E-DC5B-AAD5B031E4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7DCA4EB-1CDC-4066-B735-0033919F2A32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1408437-69BB-6F10-6C6E-6F18A42FC6A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37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Grafi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E370B4E9-E0F9-8AFF-16D2-630F4A193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303213"/>
            <a:ext cx="6156326" cy="57142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(H3)</a:t>
            </a:r>
            <a:br>
              <a:rPr lang="de-DE" dirty="0"/>
            </a:br>
            <a:r>
              <a:rPr lang="de-DE" dirty="0"/>
              <a:t>Arial 20 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7163D9-F13C-9C23-57A1-936D1B91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990790-78D4-9861-B20C-4111B40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2A3A3BE-F63E-4ADF-9612-AAFF59CB4A82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23755C-6EA4-CFBD-0ADB-A065FE1C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18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Keyvisual-Full-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3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Keyvisual-Full-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Keyvisual-Full-3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Keyvisual-Full-4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Keyvisual-Full-5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Keyvisual-Full-6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8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9219A493-6D57-D80C-0677-FCF44FFD89F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68313" y="303213"/>
            <a:ext cx="6156326" cy="900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C34657-2DF4-984A-5A95-97695390094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68313" y="1492250"/>
            <a:ext cx="6948487" cy="2484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ACB74C1-7132-02C9-5AF5-E374A7C3F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68313" y="4756150"/>
            <a:ext cx="615632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3677BA0-378C-1B13-9378-EA846725B71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24638" y="4756150"/>
            <a:ext cx="792162" cy="18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F81439-A2CE-4D46-BED9-9B1B42C94F70}" type="datetime1">
              <a:rPr lang="de-DE" smtClean="0"/>
              <a:t>24.11.2025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9AB42B-9ED5-CCDD-6665-B6E4538FD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204200" y="4756150"/>
            <a:ext cx="471488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 descr="Logo Landeshauptstadt München, Referat für Bildung und Sport">
            <a:extLst>
              <a:ext uri="{FF2B5EF4-FFF2-40B4-BE49-F238E27FC236}">
                <a16:creationId xmlns:a16="http://schemas.microsoft.com/office/drawing/2014/main" id="{107DE73C-B367-E1BA-3802-2AD3A03798ED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 bwMode="gray">
          <a:xfrm>
            <a:off x="7696536" y="303213"/>
            <a:ext cx="1130400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  <p:sldLayoutId id="2147483717" r:id="rId3"/>
    <p:sldLayoutId id="2147483719" r:id="rId4"/>
    <p:sldLayoutId id="2147483718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676" r:id="rId16"/>
    <p:sldLayoutId id="2147483675" r:id="rId17"/>
    <p:sldLayoutId id="2147483678" r:id="rId18"/>
    <p:sldLayoutId id="2147483684" r:id="rId19"/>
    <p:sldLayoutId id="2147483693" r:id="rId20"/>
    <p:sldLayoutId id="2147483682" r:id="rId21"/>
    <p:sldLayoutId id="2147483669" r:id="rId22"/>
    <p:sldLayoutId id="2147483681" r:id="rId23"/>
    <p:sldLayoutId id="2147483679" r:id="rId24"/>
    <p:sldLayoutId id="2147483683" r:id="rId25"/>
    <p:sldLayoutId id="2147483695" r:id="rId26"/>
    <p:sldLayoutId id="2147483696" r:id="rId27"/>
    <p:sldLayoutId id="2147483694" r:id="rId28"/>
    <p:sldLayoutId id="2147483665" r:id="rId29"/>
    <p:sldLayoutId id="2147483672" r:id="rId30"/>
    <p:sldLayoutId id="2147483697" r:id="rId31"/>
    <p:sldLayoutId id="2147483673" r:id="rId32"/>
    <p:sldLayoutId id="2147483700" r:id="rId33"/>
    <p:sldLayoutId id="2147483689" r:id="rId34"/>
    <p:sldLayoutId id="2147483706" r:id="rId35"/>
    <p:sldLayoutId id="2147483707" r:id="rId36"/>
    <p:sldLayoutId id="2147483690" r:id="rId37"/>
    <p:sldLayoutId id="2147483701" r:id="rId38"/>
    <p:sldLayoutId id="2147483692" r:id="rId3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78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40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4672" userDrawn="1">
          <p15:clr>
            <a:srgbClr val="A4A3A4"/>
          </p15:clr>
        </p15:guide>
        <p15:guide id="4" orient="horz" pos="2505" userDrawn="1">
          <p15:clr>
            <a:srgbClr val="A4A3A4"/>
          </p15:clr>
        </p15:guide>
        <p15:guide id="5" orient="horz" pos="191" userDrawn="1">
          <p15:clr>
            <a:srgbClr val="A4A3A4"/>
          </p15:clr>
        </p15:guide>
        <p15:guide id="6" orient="horz" pos="758" userDrawn="1">
          <p15:clr>
            <a:srgbClr val="A4A3A4"/>
          </p15:clr>
        </p15:guide>
        <p15:guide id="7" pos="4173" userDrawn="1">
          <p15:clr>
            <a:srgbClr val="A4A3A4"/>
          </p15:clr>
        </p15:guide>
        <p15:guide id="8" pos="5465" userDrawn="1">
          <p15:clr>
            <a:srgbClr val="A4A3A4"/>
          </p15:clr>
        </p15:guide>
        <p15:guide id="9" orient="horz" pos="307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svg"/><Relationship Id="rId21" Type="http://schemas.openxmlformats.org/officeDocument/2006/relationships/image" Target="../media/image51.svg"/><Relationship Id="rId34" Type="http://schemas.openxmlformats.org/officeDocument/2006/relationships/image" Target="../media/image64.pn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svg"/><Relationship Id="rId41" Type="http://schemas.openxmlformats.org/officeDocument/2006/relationships/image" Target="../media/image71.sv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svg"/><Relationship Id="rId40" Type="http://schemas.openxmlformats.org/officeDocument/2006/relationships/image" Target="../media/image70.pn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31" Type="http://schemas.openxmlformats.org/officeDocument/2006/relationships/image" Target="../media/image61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svg"/><Relationship Id="rId30" Type="http://schemas.openxmlformats.org/officeDocument/2006/relationships/image" Target="../media/image60.png"/><Relationship Id="rId35" Type="http://schemas.openxmlformats.org/officeDocument/2006/relationships/image" Target="../media/image65.svg"/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63.svg"/><Relationship Id="rId38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2A05779-2372-D62C-B0F8-98DAF9CF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endParaRPr lang="de-DE" sz="320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65190433-4AC6-F4A8-7FAA-98AC3AE4B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928" y="1828778"/>
            <a:ext cx="7544976" cy="1009673"/>
          </a:xfrm>
        </p:spPr>
        <p:txBody>
          <a:bodyPr/>
          <a:lstStyle/>
          <a:p>
            <a:r>
              <a:rPr lang="de-DE" sz="4000" dirty="0"/>
              <a:t>Herzlich willkommen !</a:t>
            </a:r>
          </a:p>
          <a:p>
            <a:r>
              <a:rPr lang="de-DE" sz="4000" dirty="0"/>
              <a:t>Die Realschule stellt sich vor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E287E83-6768-DD88-6077-AB39D717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6" y="4703683"/>
            <a:ext cx="1486846" cy="173117"/>
          </a:xfrm>
        </p:spPr>
        <p:txBody>
          <a:bodyPr/>
          <a:lstStyle/>
          <a:p>
            <a:r>
              <a:rPr lang="de-DE" dirty="0"/>
              <a:t>von Stosch, Drescher 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B5A9E5-BAE9-464B-91D9-A7BA81C8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70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53E9F-C861-EE4B-B8EF-B20FDBB4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F42ED2D-74BC-E460-BF3B-6D6B2083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82" y="213392"/>
            <a:ext cx="6261504" cy="507030"/>
          </a:xfrm>
        </p:spPr>
        <p:txBody>
          <a:bodyPr/>
          <a:lstStyle/>
          <a:p>
            <a:endParaRPr lang="de-DE" sz="240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B2294D97-667D-0F0B-8FE1-16E5E7DBB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282" y="791411"/>
            <a:ext cx="6261504" cy="345401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Adressen im Netz: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muenchen.de &gt; Bildungsberatung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km.bayern.de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schulberatung.bayern.de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meinbildungsweg.de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endParaRPr lang="de-DE" dirty="0"/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46CE6E36-B27C-1BEC-0F52-7D736256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r>
              <a:rPr lang="de-DE" dirty="0"/>
              <a:t>´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A52805-E83E-0BA4-0D64-87A682E8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D6AEA66D-F1F2-7144-B70D-6B7752E54E4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33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664868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2CD77D0D-E84E-A175-0E59-31F4E070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7D08F8-7187-F52D-1CF5-3135E152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D6AEA66D-F1F2-7144-B70D-6B7752E54E46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9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A32DC6F-9772-4BB5-4CCC-36362ECD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E9F24AF-1B03-5A39-D05E-67C9659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E279801-C13A-C38F-EA8F-EDA9094E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638" y="4756150"/>
            <a:ext cx="792162" cy="180000"/>
          </a:xfrm>
        </p:spPr>
        <p:txBody>
          <a:bodyPr/>
          <a:lstStyle/>
          <a:p>
            <a:fld id="{570AA503-26D7-420E-A7BA-10C5844549B6}" type="datetime1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559F6D-DBC5-1C06-679F-E0DB136A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AC4898FC-FE5A-4D41-82F5-199DC319BEAB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5" name="Diagramm 4" descr="Beschreibung einfügen">
            <a:extLst>
              <a:ext uri="{FF2B5EF4-FFF2-40B4-BE49-F238E27FC236}">
                <a16:creationId xmlns:a16="http://schemas.microsoft.com/office/drawing/2014/main" id="{37F5EA72-6196-AE4B-3AC9-356A38127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680830"/>
              </p:ext>
            </p:extLst>
          </p:nvPr>
        </p:nvGraphicFramePr>
        <p:xfrm>
          <a:off x="2348253" y="1352766"/>
          <a:ext cx="4447493" cy="297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25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8B5B192-D9BB-B037-00D3-5ACD5BDC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E9F24AF-1B03-5A39-D05E-67C9659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D84802A6-5EC7-22C2-D73B-9342814B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638" y="4756150"/>
            <a:ext cx="792162" cy="180000"/>
          </a:xfrm>
        </p:spPr>
        <p:txBody>
          <a:bodyPr/>
          <a:lstStyle/>
          <a:p>
            <a:fld id="{AE73218A-2BA1-432B-B442-9E31EF5475C5}" type="datetime1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559F6D-DBC5-1C06-679F-E0DB136A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AC4898FC-FE5A-4D41-82F5-199DC319BEAB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Diagramm 6" descr="Beschreibung einfügen">
            <a:extLst>
              <a:ext uri="{FF2B5EF4-FFF2-40B4-BE49-F238E27FC236}">
                <a16:creationId xmlns:a16="http://schemas.microsoft.com/office/drawing/2014/main" id="{FF45DC59-66A9-C805-E492-F656261B7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678004"/>
              </p:ext>
            </p:extLst>
          </p:nvPr>
        </p:nvGraphicFramePr>
        <p:xfrm>
          <a:off x="960438" y="1406926"/>
          <a:ext cx="3455987" cy="291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179C0C32-AABC-140E-6E4C-900720503670}"/>
              </a:ext>
            </a:extLst>
          </p:cNvPr>
          <p:cNvSpPr txBox="1"/>
          <p:nvPr/>
        </p:nvSpPr>
        <p:spPr>
          <a:xfrm>
            <a:off x="1971752" y="2571750"/>
            <a:ext cx="1428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graphicFrame>
        <p:nvGraphicFramePr>
          <p:cNvPr id="9" name="Diagramm 8" descr="Beschreibung einfügen">
            <a:extLst>
              <a:ext uri="{FF2B5EF4-FFF2-40B4-BE49-F238E27FC236}">
                <a16:creationId xmlns:a16="http://schemas.microsoft.com/office/drawing/2014/main" id="{466AAD2E-753A-C263-58F1-F84CC5E77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791675"/>
              </p:ext>
            </p:extLst>
          </p:nvPr>
        </p:nvGraphicFramePr>
        <p:xfrm>
          <a:off x="4597401" y="1406926"/>
          <a:ext cx="3455987" cy="291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FE1B7CD5-7268-1B62-5A37-A29FD5905F75}"/>
              </a:ext>
            </a:extLst>
          </p:cNvPr>
          <p:cNvSpPr txBox="1"/>
          <p:nvPr/>
        </p:nvSpPr>
        <p:spPr>
          <a:xfrm>
            <a:off x="5739335" y="2571750"/>
            <a:ext cx="117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/>
              <a:t>25 %</a:t>
            </a:r>
          </a:p>
        </p:txBody>
      </p:sp>
    </p:spTree>
    <p:extLst>
      <p:ext uri="{BB962C8B-B14F-4D97-AF65-F5344CB8AC3E}">
        <p14:creationId xmlns:p14="http://schemas.microsoft.com/office/powerpoint/2010/main" val="264127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4D5A8FD-2832-5CC0-965B-3B00013B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E9F24AF-1B03-5A39-D05E-67C9659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D84802A6-5EC7-22C2-D73B-9342814B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638" y="4756150"/>
            <a:ext cx="792162" cy="180000"/>
          </a:xfrm>
        </p:spPr>
        <p:txBody>
          <a:bodyPr/>
          <a:lstStyle/>
          <a:p>
            <a:fld id="{C76FAA73-1931-44F2-82F1-8EB8BF064941}" type="datetime1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559F6D-DBC5-1C06-679F-E0DB136A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AC4898FC-FE5A-4D41-82F5-199DC319BEAB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AFFDA7D1-897D-3126-95CC-B4F52C045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663090"/>
              </p:ext>
            </p:extLst>
          </p:nvPr>
        </p:nvGraphicFramePr>
        <p:xfrm>
          <a:off x="374651" y="1371600"/>
          <a:ext cx="7207250" cy="323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763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D79C3-07A2-B1A6-B552-349E601F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3213"/>
            <a:ext cx="6156326" cy="571422"/>
          </a:xfrm>
        </p:spPr>
        <p:txBody>
          <a:bodyPr/>
          <a:lstStyle/>
          <a:p>
            <a:r>
              <a:rPr lang="de-DE" dirty="0"/>
              <a:t>Illustrationen – Bildung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1F8403-EC6E-EB7D-21C2-471D9983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09BEF4E6-2DE8-74DD-735C-F0DEFD1C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638" y="4756150"/>
            <a:ext cx="792162" cy="180000"/>
          </a:xfrm>
        </p:spPr>
        <p:txBody>
          <a:bodyPr/>
          <a:lstStyle/>
          <a:p>
            <a:fld id="{F49F9373-EFF9-453B-A085-32667F9EE875}" type="datetime1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0EB07E-A6A0-F5EA-8543-F268593E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4857ED47-FA08-466E-A144-C3F35D23A156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6E2055-DD52-5E87-C05C-25DA60BE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423" y="2080930"/>
            <a:ext cx="1434010" cy="19359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54B4A3C-9553-0625-721A-0F9560799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300" y="1273643"/>
            <a:ext cx="304800" cy="2743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ED364E-D762-5E1D-CFDD-0C0DA64E1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41" y="1655022"/>
            <a:ext cx="358091" cy="23102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5E1940F-864D-986E-E8F8-395C24FB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8" y="1666580"/>
            <a:ext cx="358091" cy="23102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154F57-4534-C76A-D693-F64C542A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195" y="2682374"/>
            <a:ext cx="1901618" cy="13344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2680BF1-2877-2970-AD81-14A6677CE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05" y="1655022"/>
            <a:ext cx="1202817" cy="15646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80C7E42-0505-4FD8-4A40-65E12CB8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2515826"/>
            <a:ext cx="1291501" cy="14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8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D79C3-07A2-B1A6-B552-349E601F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3213"/>
            <a:ext cx="6156326" cy="571422"/>
          </a:xfrm>
        </p:spPr>
        <p:txBody>
          <a:bodyPr/>
          <a:lstStyle/>
          <a:p>
            <a:r>
              <a:rPr lang="de-DE" dirty="0"/>
              <a:t>Illustrationen – Kita und Schule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1F8403-EC6E-EB7D-21C2-471D9983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0F537410-4C05-F786-8FB0-B9C1389B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638" y="4756150"/>
            <a:ext cx="792162" cy="180000"/>
          </a:xfrm>
        </p:spPr>
        <p:txBody>
          <a:bodyPr/>
          <a:lstStyle/>
          <a:p>
            <a:fld id="{7E18F57C-9420-4866-BD91-08BA57C2321D}" type="datetime1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0EB07E-A6A0-F5EA-8543-F268593E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4857ED47-FA08-466E-A144-C3F35D23A156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8CD43CA-CE12-1D2B-6107-DEFCDE67B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252" y="1691640"/>
            <a:ext cx="1865300" cy="23858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63ABC72-95BF-8B3C-6804-8545E302A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36" y="1787730"/>
            <a:ext cx="1860731" cy="22726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B59C25B-2FEC-A91D-8D2E-E6DC6DA0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378" y="518143"/>
            <a:ext cx="1578742" cy="35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8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D79C3-07A2-B1A6-B552-349E601F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3213"/>
            <a:ext cx="6156326" cy="571422"/>
          </a:xfrm>
        </p:spPr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1F8403-EC6E-EB7D-21C2-471D9983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0F537410-4C05-F786-8FB0-B9C1389B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638" y="4756150"/>
            <a:ext cx="792162" cy="180000"/>
          </a:xfrm>
        </p:spPr>
        <p:txBody>
          <a:bodyPr/>
          <a:lstStyle/>
          <a:p>
            <a:fld id="{5841799D-344F-45C9-BD80-A83FFA2C5307}" type="datetime1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0EB07E-A6A0-F5EA-8543-F268593E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4857ED47-FA08-466E-A144-C3F35D23A156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E70969-3FA1-FCBA-1BF5-FC2CAACE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7050" y="1266825"/>
            <a:ext cx="1094902" cy="7808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DDA106-E27C-D28E-4E0F-A5AAB2993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5411" y="1266825"/>
            <a:ext cx="937897" cy="7808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5B4CD83-7CBC-422A-A48B-60C88DF44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6767" y="1266825"/>
            <a:ext cx="937897" cy="78089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EDA69A5-2557-1E86-5F3C-B8690190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3899" y="3118008"/>
            <a:ext cx="937897" cy="78089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0680D8E-921E-2889-549F-CB39C0924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9109" y="3118008"/>
            <a:ext cx="780892" cy="78089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97EE6AC-3273-6C3D-A89F-9864DC460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07614" y="2146300"/>
            <a:ext cx="1094902" cy="78089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57E58F-7790-7A62-BE65-7B3D02F07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27314" y="3118008"/>
            <a:ext cx="1247775" cy="78089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C6D8D0D-A42A-5357-0117-76BFB8835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52402" y="3118008"/>
            <a:ext cx="937897" cy="78089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90A59C0-A4A0-F6EE-8978-910B33E0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59501" y="2146300"/>
            <a:ext cx="623888" cy="78089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410F546-172F-4DD2-48CB-A4D456A0E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52474" y="1266825"/>
            <a:ext cx="623888" cy="78089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3013068-A81E-6D9B-1475-BFFC4290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67612" y="3118008"/>
            <a:ext cx="1247775" cy="78089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62B11A8-C8BA-A772-C8D0-B966B910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49819" y="1266825"/>
            <a:ext cx="780892" cy="78089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4E28418-0335-5E13-BE0E-A2E8BB419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13106" y="2146300"/>
            <a:ext cx="780892" cy="78089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C1496AE-493F-B0CE-A892-64AD2B78B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38689" y="3118008"/>
            <a:ext cx="937897" cy="78089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90DF318-7412-2633-800D-BD79383C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75228" y="2146300"/>
            <a:ext cx="780892" cy="78089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24D185E-0FA2-EDB1-CD50-2579304A2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898123" y="1266825"/>
            <a:ext cx="780892" cy="78089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2E046A7-2FEB-B9D6-6329-F506AE9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188862" y="2146300"/>
            <a:ext cx="780892" cy="780892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CB25259-0F8A-A318-992C-C39838FD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950984" y="2146300"/>
            <a:ext cx="780892" cy="78089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41C99948-A23D-B996-BF54-5448ACABE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26740" y="2146300"/>
            <a:ext cx="623888" cy="78089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E2B0B313-102A-E4E4-2372-89F5018F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38689" y="1266825"/>
            <a:ext cx="1094902" cy="7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A1D8CEB2-1760-2B86-9A2B-E4EEEF78A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7204" y="1203327"/>
            <a:ext cx="1140487" cy="2459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DD79C3-07A2-B1A6-B552-349E601F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03213"/>
            <a:ext cx="6156326" cy="571422"/>
          </a:xfrm>
        </p:spPr>
        <p:txBody>
          <a:bodyPr/>
          <a:lstStyle/>
          <a:p>
            <a:r>
              <a:rPr lang="de-DE" dirty="0"/>
              <a:t>Tags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1F8403-EC6E-EB7D-21C2-471D9983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0F537410-4C05-F786-8FB0-B9C1389B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638" y="4756150"/>
            <a:ext cx="792162" cy="180000"/>
          </a:xfrm>
        </p:spPr>
        <p:txBody>
          <a:bodyPr/>
          <a:lstStyle/>
          <a:p>
            <a:fld id="{D42F78CF-42B1-40C5-A392-E16BA2D69A8E}" type="datetime1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0EB07E-A6A0-F5EA-8543-F268593E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4857ED47-FA08-466E-A144-C3F35D23A15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A5BF20B-9C96-468C-F805-A6D6D8107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313" y="1492250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/>
              <a:t>#rbs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CE6B709-4DF3-9918-16AB-0966CEDB7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313" y="1831491"/>
            <a:ext cx="408393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/>
              <a:t>Kita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3319B69-999B-D836-83E9-5803C3185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313" y="2170732"/>
            <a:ext cx="641393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/>
              <a:t>Strategie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50DA92E-ED35-1B8A-B300-6C2B63DBB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313" y="2509973"/>
            <a:ext cx="545669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/>
              <a:t>Schule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7F629D03-60D5-EF30-DE19-CD96D2971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313" y="3188453"/>
            <a:ext cx="478363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/>
              <a:t>Sport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F8B16A5-7C59-DF09-0337-EF3E84F21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313" y="2849214"/>
            <a:ext cx="572222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/>
              <a:t>Bildung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262C9C35-3E4B-8170-1A4B-67DB492B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9478" y="1492250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>
                <a:solidFill>
                  <a:schemeClr val="bg1"/>
                </a:solidFill>
              </a:rPr>
              <a:t>#rbs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9DF7DF2-0749-2668-AA4F-3E8844E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9478" y="1831491"/>
            <a:ext cx="408393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>
                <a:solidFill>
                  <a:schemeClr val="bg1"/>
                </a:solidFill>
              </a:rPr>
              <a:t>Kita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29C5100-98F9-B0FF-5961-BE878CFF5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9478" y="2170732"/>
            <a:ext cx="641393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>
                <a:solidFill>
                  <a:schemeClr val="bg1"/>
                </a:solidFill>
              </a:rPr>
              <a:t>Strategie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D88A73C-39E5-AAFA-66D0-7CDEFA6CB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9478" y="2509973"/>
            <a:ext cx="545669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>
                <a:solidFill>
                  <a:schemeClr val="bg1"/>
                </a:solidFill>
              </a:rPr>
              <a:t>Schule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0B81DDC6-CF03-B7E9-B34E-487E7AF5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9478" y="3188453"/>
            <a:ext cx="478363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>
                <a:solidFill>
                  <a:schemeClr val="bg1"/>
                </a:solidFill>
              </a:rPr>
              <a:t>Sport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8691E58-3FD2-5E9E-6D51-D6BF0D0E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9478" y="2849214"/>
            <a:ext cx="572222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vert="horz" wrap="none" lIns="90000" tIns="0" rIns="90000" bIns="0" rtlCol="0" anchor="t" anchorCtr="0">
            <a:spAutoFit/>
          </a:bodyPr>
          <a:lstStyle/>
          <a:p>
            <a:pPr defTabSz="685800"/>
            <a:r>
              <a:rPr lang="de-DE" sz="800" dirty="0">
                <a:solidFill>
                  <a:schemeClr val="bg1"/>
                </a:solidFill>
              </a:rPr>
              <a:t>Bildung</a:t>
            </a:r>
          </a:p>
        </p:txBody>
      </p:sp>
    </p:spTree>
    <p:extLst>
      <p:ext uri="{BB962C8B-B14F-4D97-AF65-F5344CB8AC3E}">
        <p14:creationId xmlns:p14="http://schemas.microsoft.com/office/powerpoint/2010/main" val="172377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B438C-CAFA-DD71-2A2D-F0A26BA8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strike="noStrike" spc="-1" dirty="0">
                <a:solidFill>
                  <a:srgbClr val="000000"/>
                </a:solidFill>
                <a:latin typeface="Arial"/>
              </a:rPr>
              <a:t>Die bayerische Schule – </a:t>
            </a:r>
            <a:br>
              <a:rPr lang="de-DE" dirty="0"/>
            </a:br>
            <a:r>
              <a:rPr lang="de-DE" sz="3200" b="1" strike="noStrike" spc="-1" dirty="0">
                <a:solidFill>
                  <a:srgbClr val="000000"/>
                </a:solidFill>
                <a:latin typeface="Arial"/>
              </a:rPr>
              <a:t>gegliedertes Schulsystem</a:t>
            </a:r>
            <a:br>
              <a:rPr lang="de-DE" sz="3200" b="1" strike="noStrike" spc="-1" dirty="0">
                <a:solidFill>
                  <a:srgbClr val="000000"/>
                </a:solidFill>
                <a:latin typeface="Arial"/>
              </a:rPr>
            </a:br>
            <a:br>
              <a:rPr lang="de-DE" sz="3200" b="1" strike="noStrike" spc="-1" dirty="0">
                <a:solidFill>
                  <a:srgbClr val="000000"/>
                </a:solidFill>
                <a:latin typeface="Arial"/>
              </a:rPr>
            </a:b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9BE4DC2-4306-670E-B350-92774DA2E4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43" y="2021560"/>
            <a:ext cx="6783627" cy="31852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7DE3143-502F-ED93-DA3E-36B9251A01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942" y="2999550"/>
            <a:ext cx="6783627" cy="31852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9FF96E3-AD3E-3B76-7156-E8E160CAAC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941" y="3489057"/>
            <a:ext cx="6783627" cy="31852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8624F6-DC0F-9DA9-4640-0DCDF81E9CA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EA8E5B-C0B5-F9A8-EB88-005C4AB4EDC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D6AEA66D-F1F2-7144-B70D-6B7752E54E4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98FFF5B0-9AA3-56D5-0A9F-AB89AC919C1A}"/>
              </a:ext>
            </a:extLst>
          </p:cNvPr>
          <p:cNvSpPr txBox="1">
            <a:spLocks/>
          </p:cNvSpPr>
          <p:nvPr/>
        </p:nvSpPr>
        <p:spPr bwMode="gray">
          <a:xfrm>
            <a:off x="468941" y="3978052"/>
            <a:ext cx="6783627" cy="3185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61950" indent="-1841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CustomShape 7">
            <a:extLst>
              <a:ext uri="{FF2B5EF4-FFF2-40B4-BE49-F238E27FC236}">
                <a16:creationId xmlns:a16="http://schemas.microsoft.com/office/drawing/2014/main" id="{734DF3F4-FDF2-0E97-66CC-D07D09C1EC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7014" y="1653855"/>
            <a:ext cx="5647479" cy="1148969"/>
          </a:xfrm>
          <a:prstGeom prst="rect">
            <a:avLst/>
          </a:prstGeom>
          <a:solidFill>
            <a:srgbClr val="0060B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 Die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Realschule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vermittelt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eine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erweiterte</a:t>
            </a:r>
            <a:r>
              <a:rPr lang="de-DE" sz="15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Allgemeinbildung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GB" sz="1500" b="1" spc="-1" dirty="0">
                <a:solidFill>
                  <a:srgbClr val="FFFFFF"/>
                </a:solidFill>
                <a:latin typeface="Arial"/>
              </a:rPr>
              <a:t>	  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und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unterstützt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die </a:t>
            </a:r>
            <a:endParaRPr lang="de-DE" sz="15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Schülerinnen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und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Schüler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bei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der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beruflichen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Orientierung</a:t>
            </a:r>
            <a:endParaRPr lang="de-DE" sz="15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8">
            <a:extLst>
              <a:ext uri="{FF2B5EF4-FFF2-40B4-BE49-F238E27FC236}">
                <a16:creationId xmlns:a16="http://schemas.microsoft.com/office/drawing/2014/main" id="{A5C2D9DD-1563-E7AC-3F8C-A781674EFC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4521" y="2999550"/>
            <a:ext cx="5172466" cy="1148969"/>
          </a:xfrm>
          <a:prstGeom prst="rect">
            <a:avLst/>
          </a:prstGeom>
          <a:solidFill>
            <a:srgbClr val="00A04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 Der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Unterricht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in der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Realschule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ist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deshalb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geprägt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GB" sz="1500" b="1" spc="-1" dirty="0">
                <a:solidFill>
                  <a:srgbClr val="FFFFFF"/>
                </a:solidFill>
                <a:latin typeface="Arial"/>
              </a:rPr>
              <a:t>	  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von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einer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engen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Verbindung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von </a:t>
            </a:r>
            <a:r>
              <a:rPr lang="en-GB" sz="1500" b="1" strike="noStrike" spc="-1" dirty="0" err="1">
                <a:solidFill>
                  <a:srgbClr val="FFFFFF"/>
                </a:solidFill>
                <a:latin typeface="Arial"/>
              </a:rPr>
              <a:t>Theorie</a:t>
            </a:r>
            <a:r>
              <a:rPr lang="en-GB" sz="1500" b="1" strike="noStrike" spc="-1" dirty="0">
                <a:solidFill>
                  <a:srgbClr val="FFFFFF"/>
                </a:solidFill>
                <a:latin typeface="Arial"/>
              </a:rPr>
              <a:t> und Praxis</a:t>
            </a:r>
            <a:endParaRPr lang="de-DE" sz="15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10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F002AE6-53D0-9CCC-3EC4-4339C6E2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721" y="302925"/>
            <a:ext cx="5940425" cy="66491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ts val="2563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kumimoji="0" lang="en-GB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Anforderungen der </a:t>
            </a:r>
            <a:r>
              <a:rPr kumimoji="0" lang="en-GB" sz="2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Realschule</a:t>
            </a:r>
            <a:r>
              <a:rPr kumimoji="0" lang="en-GB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n-GB" sz="2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Schwerpunkte</a:t>
            </a:r>
            <a:endParaRPr lang="de-DE" sz="240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58337C76-A60F-FAFB-32D3-457B36F70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2720" y="1063313"/>
            <a:ext cx="5940425" cy="1009673"/>
          </a:xfrm>
        </p:spPr>
        <p:txBody>
          <a:bodyPr/>
          <a:lstStyle/>
          <a:p>
            <a:pPr marL="193320" marR="0" lvl="0" indent="-19044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9240480" algn="l"/>
                <a:tab pos="9689760" algn="l"/>
                <a:tab pos="10139040" algn="l"/>
                <a:tab pos="10588320" algn="l"/>
              </a:tabLst>
              <a:defRPr/>
            </a:pP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	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	Sehr gute Ausbildung folgender Faktoren: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Lern- und Anstrengungsbereitschaft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Motivation</a:t>
            </a:r>
          </a:p>
          <a:p>
            <a:pPr marL="193320" marR="0" lvl="0" indent="-19044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9240480" algn="l"/>
                <a:tab pos="9689760" algn="l"/>
                <a:tab pos="10139040" algn="l"/>
                <a:tab pos="10588320" algn="l"/>
              </a:tabLst>
              <a:defRPr/>
            </a:pPr>
            <a:r>
              <a:rPr lang="de-DE" sz="1400" b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	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DejaVu Sans"/>
                <a:cs typeface="DejaVu Sans"/>
              </a:rPr>
              <a:t>Sozialverhalten</a:t>
            </a:r>
            <a:endParaRPr kumimoji="0" lang="de-DE" sz="14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93320" marR="0" lvl="0" indent="-19044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kumimoji="0" lang="de-DE" sz="1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93320" marR="0" lvl="0" indent="-19044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9240480" algn="l"/>
                <a:tab pos="9689760" algn="l"/>
                <a:tab pos="10139040" algn="l"/>
                <a:tab pos="10588320" algn="l"/>
              </a:tabLst>
              <a:defRPr/>
            </a:pP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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	Gute Ausbildung folgender Faktoren:	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Gedächtnis, Konzentration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Arbeitstempo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Ausdauer, Belastbarkeit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Ertragen von Misserfolgen</a:t>
            </a:r>
          </a:p>
          <a:p>
            <a:pPr marL="193320" marR="0" lvl="0" indent="-19044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kumimoji="0" lang="de-DE" sz="1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193320" marR="0" lvl="0" indent="-19044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9240480" algn="l"/>
                <a:tab pos="9689760" algn="l"/>
                <a:tab pos="10139040" algn="l"/>
                <a:tab pos="10588320" algn="l"/>
              </a:tabLst>
              <a:defRPr/>
            </a:pP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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	Gute bis durchschnittliche Ausbildung folgender Faktoren: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Intellektuelle Leistungsfähigkeit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Auffassungsgabe, Abstraktionsfähigkeit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Sprachliche Ausdrucksfähigkeit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Allgemeinbildung</a:t>
            </a:r>
          </a:p>
          <a:p>
            <a:endParaRPr lang="de-DE" dirty="0"/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5F472405-187C-8FED-C177-A26D6F6D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27" y="4756149"/>
            <a:ext cx="8176161" cy="326489"/>
          </a:xfrm>
        </p:spPr>
        <p:txBody>
          <a:bodyPr/>
          <a:lstStyle/>
          <a:p>
            <a:r>
              <a:rPr lang="de-DE" dirty="0"/>
              <a:t>						Geringere Mängel in einzelnen dieser Bereiche können durch erheblich über dem </a:t>
            </a:r>
          </a:p>
          <a:p>
            <a:r>
              <a:rPr lang="de-DE" dirty="0"/>
              <a:t>						Durchschnitt liegende Ausprägungen in anderen Bereichen ausgeglichen werden.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A39C19-29EA-ABE5-14EF-22C7CB27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D6AEA66D-F1F2-7144-B70D-6B7752E54E4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10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1A9CA-5CD0-84BA-71E7-5B16B9C2C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3E98840-797D-0463-6479-74A59997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90" y="0"/>
            <a:ext cx="5940426" cy="625665"/>
          </a:xfrm>
        </p:spPr>
        <p:txBody>
          <a:bodyPr/>
          <a:lstStyle/>
          <a:p>
            <a:pPr marL="193320" marR="0" lvl="0" indent="-150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9240480" algn="l"/>
                <a:tab pos="9689760" algn="l"/>
                <a:tab pos="10139040" algn="l"/>
                <a:tab pos="10588320" algn="l"/>
              </a:tabLst>
              <a:defRPr/>
            </a:pPr>
            <a:r>
              <a:rPr kumimoji="0" lang="de-DE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Anforderungen der Realschule: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Was ist anders?</a:t>
            </a:r>
            <a:br>
              <a:rPr kumimoji="0" lang="de-DE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br>
              <a:rPr kumimoji="0" lang="de-DE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viele gute Schülerinnen und Schüler, </a:t>
            </a:r>
            <a:b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die leistungsfähig und leistungsorientiert sind</a:t>
            </a:r>
            <a:b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b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Konkurrenzsituation: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die gute Schülerin/der gute Schüler der Grundschule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ist hier nur eine/r unter vielen </a:t>
            </a:r>
            <a:b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				</a:t>
            </a:r>
            <a:br>
              <a:rPr lang="de-DE" sz="1500" b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Umgang mit Misserfolgen, schlechten Noten </a:t>
            </a:r>
            <a:b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Fachlehrersystem: </a:t>
            </a:r>
            <a:b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größere Zahl von Lehrkräften, häufiger 	Wechsel, 	unterschiedliche Charaktere</a:t>
            </a:r>
            <a:b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Fachraumsystem: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häufiger Wechsel des Unterrichtsraumes (Fachräume) </a:t>
            </a:r>
            <a:br>
              <a:rPr lang="de-DE" sz="1500" b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</a:br>
            <a:endParaRPr lang="de-DE" sz="2400" dirty="0"/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678726F4-720A-3F48-91F1-31BAB0C7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1847375" cy="180000"/>
          </a:xfrm>
        </p:spPr>
        <p:txBody>
          <a:bodyPr/>
          <a:lstStyle/>
          <a:p>
            <a:r>
              <a:rPr lang="de-DE" dirty="0"/>
              <a:t>							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BFC572-4647-DC0F-6C72-6A9C1C51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D6AEA66D-F1F2-7144-B70D-6B7752E54E4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38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AB25494D-A336-9BD8-023B-C9A2998A2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263" y="346282"/>
            <a:ext cx="5940424" cy="2484438"/>
          </a:xfrm>
        </p:spPr>
        <p:txBody>
          <a:bodyPr/>
          <a:lstStyle/>
          <a:p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Anforderungen der Realschule:</a:t>
            </a:r>
          </a:p>
          <a:p>
            <a:r>
              <a:rPr lang="de-DE" b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Was sollte mein Kind bereits mitbringen?</a:t>
            </a:r>
          </a:p>
          <a:p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	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mehr Selbstständigkeit (selbstorganisiertes Lernen) und 	Eigenverantwortung </a:t>
            </a:r>
          </a:p>
          <a:p>
            <a:r>
              <a:rPr lang="de-DE" sz="1400" b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	</a:t>
            </a:r>
          </a:p>
          <a:p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 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Alltagskompetenzen wie z.B. analoge Uhr lesen können, 	öffentliche Verkehrsmittel benutzen können, Fähigkeit	Informationen zu beschaffen, Vorbereitung auf den 	Schulalltag (Tasche selbst packen, Hausaufgaben, …) etc.</a:t>
            </a:r>
            <a:b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lang="de-DE" sz="1400" b="1" spc="-1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Mathematik: Einmaleins auswendig, Grundrechenarten</a:t>
            </a:r>
          </a:p>
          <a:p>
            <a:b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Sport: Schwimmen können</a:t>
            </a:r>
          </a:p>
          <a:p>
            <a:endParaRPr kumimoji="0" lang="de-DE" sz="1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Deutsch: ganze Sätze formulieren und auch schreiben können</a:t>
            </a:r>
          </a:p>
          <a:p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</a:t>
            </a:r>
            <a:r>
              <a:rPr kumimoji="0" lang="de-DE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Lernfächer: Auswendiglernen</a:t>
            </a:r>
            <a:endParaRPr lang="de-DE" dirty="0"/>
          </a:p>
        </p:txBody>
      </p:sp>
      <p:sp>
        <p:nvSpPr>
          <p:cNvPr id="5" name="Fußzeilenplatzhalter 7">
            <a:extLst>
              <a:ext uri="{FF2B5EF4-FFF2-40B4-BE49-F238E27FC236}">
                <a16:creationId xmlns:a16="http://schemas.microsoft.com/office/drawing/2014/main" id="{30EBF448-272D-261F-98E2-83223BC5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F9ADF9-FC37-FE3B-2D80-D6BDA75C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638" y="4756150"/>
            <a:ext cx="792162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6E4E107-85EF-F0DA-1235-21B6A8E4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D6AEA66D-F1F2-7144-B70D-6B7752E54E4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93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4AECC-93E3-C873-D375-9AC4B0734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c 1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581886"/>
            <a:ext cx="2240924" cy="224092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6C2601F1-91BD-3191-C129-98EBB2038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897" y="798523"/>
            <a:ext cx="4016105" cy="1807649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Wahlpflichtfächergruppen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CE81B30B-80D4-6815-B62F-393BD796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76" y="275107"/>
            <a:ext cx="4593285" cy="45932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558102-7517-6FD1-D1D5-8B209682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6AEA66D-F1F2-7144-B70D-6B7752E54E46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0AB315-9FCA-0DA1-53D6-BBA2E8C410F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207220"/>
            <a:ext cx="7413840" cy="40446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3570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27F508-04DA-2CBC-826D-A8FA1B424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581886"/>
            <a:ext cx="2240924" cy="224092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159BC6F-B4AD-B56B-B236-A9EA9DAC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053" y="-470097"/>
            <a:ext cx="3046254" cy="12191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4FACAE-E51C-BCD2-BC9E-63A8BDE0E043}"/>
              </a:ext>
            </a:extLst>
          </p:cNvPr>
          <p:cNvSpPr txBox="1"/>
          <p:nvPr/>
        </p:nvSpPr>
        <p:spPr>
          <a:xfrm>
            <a:off x="5310553" y="2850156"/>
            <a:ext cx="3350844" cy="180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990019BD-F281-E9B7-22E6-36E8BF95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1561" y="4233028"/>
            <a:ext cx="3503586" cy="2738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Kein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Abschluss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ohne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 Anschluss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76" y="275107"/>
            <a:ext cx="4593285" cy="45932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2A35A-0D33-3DD4-2E72-B5B43F5F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6AEA66D-F1F2-7144-B70D-6B7752E54E46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7F6FAD-C58D-CED6-8194-FCA27E40E5A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2393" y="38668"/>
            <a:ext cx="7445520" cy="41943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396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D8D5A-854F-F0A0-45EA-B7C55F803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A39CDA-F51D-5AFE-C91D-455E4CEA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82" y="766063"/>
            <a:ext cx="6261504" cy="507030"/>
          </a:xfrm>
        </p:spPr>
        <p:txBody>
          <a:bodyPr/>
          <a:lstStyle/>
          <a:p>
            <a:r>
              <a:rPr kumimoji="0" lang="en-GB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Unterlagen </a:t>
            </a:r>
            <a:r>
              <a:rPr kumimoji="0" lang="en-GB" sz="2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zusätzlich</a:t>
            </a:r>
            <a:r>
              <a:rPr kumimoji="0" lang="en-GB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GB" sz="2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zur</a:t>
            </a:r>
            <a:r>
              <a:rPr kumimoji="0" lang="en-GB" sz="21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online-</a:t>
            </a:r>
            <a:r>
              <a:rPr kumimoji="0" lang="en-GB" sz="21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Anmeldung</a:t>
            </a:r>
            <a:endParaRPr lang="de-DE" sz="240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0E9FEF84-205F-FBCA-FE39-125A3E051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282" y="1428552"/>
            <a:ext cx="6487840" cy="3262201"/>
          </a:xfrm>
        </p:spPr>
        <p:txBody>
          <a:bodyPr/>
          <a:lstStyle/>
          <a:p>
            <a:pPr marL="2377800" marR="0" lvl="0" indent="-2374920" algn="l" defTabSz="914400" rtl="0" eaLnBrk="1" fontAlgn="auto" latinLnBrk="0" hangingPunct="1">
              <a:lnSpc>
                <a:spcPts val="19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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Übertrittszeugnis (Original) der Grundschule</a:t>
            </a:r>
          </a:p>
          <a:p>
            <a:pPr marL="2377800" marR="0" lvl="0" indent="-2374920" algn="l" defTabSz="914400" rtl="0" eaLnBrk="1" fontAlgn="auto" latinLnBrk="0" hangingPunct="1">
              <a:lnSpc>
                <a:spcPts val="1962"/>
              </a:lnSpc>
              <a:spcBef>
                <a:spcPts val="13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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Geburtsschein oder Geburtsurkunde, Impfpass</a:t>
            </a:r>
          </a:p>
          <a:p>
            <a:pPr marL="2377800" marR="0" lvl="0" indent="-2374920" algn="l" defTabSz="914400" rtl="0" eaLnBrk="1" fontAlgn="auto" latinLnBrk="0" hangingPunct="1">
              <a:lnSpc>
                <a:spcPts val="1962"/>
              </a:lnSpc>
              <a:spcBef>
                <a:spcPts val="13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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Zeugnisse von früher besuchten Schulen</a:t>
            </a:r>
            <a:endParaRPr lang="de-DE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377800" marR="0" lvl="0" indent="-2374920" algn="l" defTabSz="914400" rtl="0" eaLnBrk="1" fontAlgn="auto" latinLnBrk="0" hangingPunct="1">
              <a:lnSpc>
                <a:spcPts val="1962"/>
              </a:lnSpc>
              <a:spcBef>
                <a:spcPts val="13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(falls Übertritt nicht von Grundschule)‏</a:t>
            </a:r>
          </a:p>
          <a:p>
            <a:pPr marL="2377800" marR="0" lvl="0" indent="-2374920" algn="l" defTabSz="914400" rtl="0" eaLnBrk="1" fontAlgn="auto" latinLnBrk="0" hangingPunct="1">
              <a:lnSpc>
                <a:spcPts val="1962"/>
              </a:lnSpc>
              <a:spcBef>
                <a:spcPts val="13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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ggf. Sorgerechtsbeschluss</a:t>
            </a:r>
          </a:p>
          <a:p>
            <a:pPr marL="2377800" marR="0" lvl="0" indent="-2374920" algn="l" defTabSz="914400" rtl="0" eaLnBrk="1" fontAlgn="auto" latinLnBrk="0" hangingPunct="1">
              <a:lnSpc>
                <a:spcPts val="1962"/>
              </a:lnSpc>
              <a:spcBef>
                <a:spcPts val="13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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A04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  <a:r>
              <a:rPr kumimoji="0" lang="de-DE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eventuell Bestätigung einer LRS oder Legasthenie*</a:t>
            </a:r>
            <a:endParaRPr lang="de-DE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377800" marR="0" lvl="0" indent="-2374920" algn="l" defTabSz="914400" rtl="0" eaLnBrk="1" fontAlgn="auto" latinLnBrk="0" hangingPunct="1">
              <a:lnSpc>
                <a:spcPts val="1962"/>
              </a:lnSpc>
              <a:spcBef>
                <a:spcPts val="13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(*nach dem Übertritt von den SchulpsychologInnen der Realschule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bestätigen lassen)‏</a:t>
            </a:r>
          </a:p>
          <a:p>
            <a:endParaRPr lang="de-DE" dirty="0"/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D57C0362-CEDC-75B9-6286-E1417F82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4C5F46-9638-619C-F78F-96E12621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D6AEA66D-F1F2-7144-B70D-6B7752E54E46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E62611-6CDF-3CD8-9588-D4D0F63D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91" y="2185028"/>
            <a:ext cx="2152075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DC9CE-6074-FF18-FF86-91A1423C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281E32F-0E8E-1BAC-AB2F-7DAF5ACE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82" y="255424"/>
            <a:ext cx="6261504" cy="507030"/>
          </a:xfrm>
        </p:spPr>
        <p:txBody>
          <a:bodyPr/>
          <a:lstStyle/>
          <a:p>
            <a:endParaRPr lang="de-DE" sz="240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A67D682C-9CE2-59A5-564E-25A9952CA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282" y="963604"/>
            <a:ext cx="6261504" cy="2794936"/>
          </a:xfrm>
        </p:spPr>
        <p:txBody>
          <a:bodyPr/>
          <a:lstStyle/>
          <a:p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AKR-Termine:</a:t>
            </a:r>
          </a:p>
          <a:p>
            <a:endParaRPr lang="de-DE" sz="1800" b="1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Info-Abend 		    Mo </a:t>
            </a:r>
            <a:r>
              <a:rPr lang="de-DE" sz="1800" b="1" spc="-1" dirty="0">
                <a:solidFill>
                  <a:srgbClr val="000000"/>
                </a:solidFill>
                <a:latin typeface="Arial"/>
              </a:rPr>
              <a:t>26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.01.2026, 19:00 Uhr</a:t>
            </a:r>
          </a:p>
          <a:p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			(Mo 02.02.2026, 19:00 Uhr neue RS)</a:t>
            </a:r>
          </a:p>
          <a:p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Einschreibung	    </a:t>
            </a:r>
            <a:r>
              <a:rPr lang="de-DE" sz="1800" b="1" strike="noStrike" spc="-1">
                <a:solidFill>
                  <a:srgbClr val="000000"/>
                </a:solidFill>
                <a:latin typeface="Arial"/>
              </a:rPr>
              <a:t>Mo </a:t>
            </a:r>
            <a:r>
              <a:rPr lang="de-DE" b="1" spc="-1">
                <a:solidFill>
                  <a:srgbClr val="000000"/>
                </a:solidFill>
                <a:latin typeface="Arial"/>
              </a:rPr>
              <a:t>11</a:t>
            </a:r>
            <a:r>
              <a:rPr lang="de-DE" sz="1800" b="1" strike="noStrike" spc="-1">
                <a:solidFill>
                  <a:srgbClr val="000000"/>
                </a:solidFill>
                <a:latin typeface="Arial"/>
              </a:rPr>
              <a:t>.05.2026 – </a:t>
            </a:r>
            <a:r>
              <a:rPr lang="de-DE" b="1" spc="-1">
                <a:solidFill>
                  <a:srgbClr val="000000"/>
                </a:solidFill>
                <a:latin typeface="Arial"/>
              </a:rPr>
              <a:t>Mi</a:t>
            </a:r>
            <a:r>
              <a:rPr lang="de-DE" sz="18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de-DE" b="1" strike="noStrike" spc="-1">
                <a:solidFill>
                  <a:srgbClr val="000000"/>
                </a:solidFill>
                <a:latin typeface="Arial"/>
              </a:rPr>
              <a:t>13</a:t>
            </a:r>
            <a:r>
              <a:rPr lang="de-DE" sz="1800" b="1" strike="noStrike" spc="-1">
                <a:solidFill>
                  <a:srgbClr val="000000"/>
                </a:solidFill>
                <a:latin typeface="Arial"/>
              </a:rPr>
              <a:t>.05.2026</a:t>
            </a:r>
            <a:endParaRPr lang="de-DE" sz="1800" b="1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de-DE" sz="1800" b="1" spc="-1" dirty="0">
                <a:solidFill>
                  <a:srgbClr val="000000"/>
                </a:solidFill>
              </a:rPr>
              <a:t>(online)		</a:t>
            </a:r>
          </a:p>
          <a:p>
            <a:endParaRPr lang="de-DE" sz="1800" b="1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Probeunterricht   	Di 19.05.2026 bis </a:t>
            </a:r>
            <a:r>
              <a:rPr lang="de-DE" sz="1800" b="1" spc="-1" dirty="0">
                <a:solidFill>
                  <a:srgbClr val="000000"/>
                </a:solidFill>
                <a:latin typeface="Arial"/>
              </a:rPr>
              <a:t>Do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21.05.2026</a:t>
            </a:r>
            <a:endParaRPr lang="de-DE" dirty="0"/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26F31BB2-3942-ED3E-B53A-13BA61AA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756150"/>
            <a:ext cx="6156325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DDE009-327A-21D3-D93A-0C387D9C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4756150"/>
            <a:ext cx="471488" cy="180000"/>
          </a:xfrm>
        </p:spPr>
        <p:txBody>
          <a:bodyPr/>
          <a:lstStyle/>
          <a:p>
            <a:fld id="{D6AEA66D-F1F2-7144-B70D-6B7752E54E4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19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3">
      <a:dk1>
        <a:srgbClr val="000000"/>
      </a:dk1>
      <a:lt1>
        <a:srgbClr val="FFFFFF"/>
      </a:lt1>
      <a:dk2>
        <a:srgbClr val="003444"/>
      </a:dk2>
      <a:lt2>
        <a:srgbClr val="F5F5F5"/>
      </a:lt2>
      <a:accent1>
        <a:srgbClr val="FF5E34"/>
      </a:accent1>
      <a:accent2>
        <a:srgbClr val="E1D7FF"/>
      </a:accent2>
      <a:accent3>
        <a:srgbClr val="9A9BB8"/>
      </a:accent3>
      <a:accent4>
        <a:srgbClr val="BFBFBF"/>
      </a:accent4>
      <a:accent5>
        <a:srgbClr val="D1D1E8"/>
      </a:accent5>
      <a:accent6>
        <a:srgbClr val="AFC2B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7D095A4-07FD-4A4D-8A6B-63218317AA06}" vid="{2A49500D-0F80-4706-BED6-A92D2D360E8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HKR-Powerpoint Vorlage</Template>
  <TotalTime>0</TotalTime>
  <Words>623</Words>
  <Application>Microsoft Office PowerPoint</Application>
  <PresentationFormat>Bildschirmpräsentation (16:9)</PresentationFormat>
  <Paragraphs>113</Paragraphs>
  <Slides>18</Slides>
  <Notes>0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</vt:lpstr>
      <vt:lpstr>        </vt:lpstr>
      <vt:lpstr>Die bayerische Schule –  gegliedertes Schulsystem  </vt:lpstr>
      <vt:lpstr>Anforderungen der Realschule: Schwerpunkte</vt:lpstr>
      <vt:lpstr>Anforderungen der Realschule: Was ist anders?   viele gute Schülerinnen und Schüler,   die leistungsfähig und leistungsorientiert sind   Konkurrenzsituation:   die gute Schülerin/der gute Schüler der Grundschule   ist hier nur eine/r unter vielen         Umgang mit Misserfolgen, schlechten Noten    Fachlehrersystem:   größere Zahl von Lehrkräften, häufiger  Wechsel,  unterschiedliche Charaktere   Fachraumsystem:   häufiger Wechsel des Unterrichtsraumes (Fachräume)  </vt:lpstr>
      <vt:lpstr>PowerPoint-Präsentation</vt:lpstr>
      <vt:lpstr>PowerPoint-Präsentation</vt:lpstr>
      <vt:lpstr>PowerPoint-Präsentation</vt:lpstr>
      <vt:lpstr>Unterlagen zusätzlich zur online-Anmeldung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Illustrationen – Bildung</vt:lpstr>
      <vt:lpstr>Illustrationen – Kita und Schule</vt:lpstr>
      <vt:lpstr>Icons</vt:lpstr>
      <vt:lpstr>Tags</vt:lpstr>
    </vt:vector>
  </TitlesOfParts>
  <Company>LHM-RBS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zum Elternabend der Klasse 9a!  Sind Sie schon in WebUntis registriert?</dc:title>
  <dc:creator>Manuel Berndl</dc:creator>
  <cp:lastModifiedBy>Veronika Drescher</cp:lastModifiedBy>
  <cp:revision>10</cp:revision>
  <dcterms:created xsi:type="dcterms:W3CDTF">2024-09-12T10:40:19Z</dcterms:created>
  <dcterms:modified xsi:type="dcterms:W3CDTF">2025-11-24T10:36:40Z</dcterms:modified>
</cp:coreProperties>
</file>